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4"/>
    <p:sldMasterId id="2147483648" r:id="rId5"/>
  </p:sldMasterIdLst>
  <p:sldIdLst>
    <p:sldId id="437" r:id="rId6"/>
    <p:sldId id="430" r:id="rId7"/>
    <p:sldId id="442" r:id="rId8"/>
    <p:sldId id="441" r:id="rId9"/>
    <p:sldId id="429" r:id="rId10"/>
    <p:sldId id="443" r:id="rId11"/>
    <p:sldId id="447" r:id="rId12"/>
    <p:sldId id="445" r:id="rId13"/>
    <p:sldId id="444" r:id="rId14"/>
    <p:sldId id="439" r:id="rId15"/>
    <p:sldId id="434"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4" autoAdjust="0"/>
    <p:restoredTop sz="94660"/>
  </p:normalViewPr>
  <p:slideViewPr>
    <p:cSldViewPr snapToGrid="0">
      <p:cViewPr varScale="1">
        <p:scale>
          <a:sx n="77" d="100"/>
          <a:sy n="77" d="100"/>
        </p:scale>
        <p:origin x="76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F6AC-41F9-4856-918F-2BE8D2B83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E6B754A-A9BC-4D31-B62B-FD6F26C40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FCECFDC-A367-42E4-BA3D-7EE40492B3AA}"/>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D503873D-8E78-4C67-83BC-3A6D3CB5130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0144A86-434A-4684-AFDC-50B74D678DA7}"/>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281003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A8AE-787C-4F39-86E5-06688F2E4D7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386397-8547-48F9-A723-A3AB608BF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BC79D53-9702-4182-B702-30CBE3AB48E7}"/>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FAD7DE49-BFB6-4330-BBA9-646E880B60E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94E9ADC-227A-486C-874A-8D00EFEE45C3}"/>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6509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CCDA7-202C-426C-A272-A90FC42AF9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B2540D2-5407-44A4-A24D-69A57952DF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208A80-3C8D-4D3F-845B-AAC43B089C64}"/>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D929F4B5-A4AA-4A48-BAE1-7667B7A4E61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7921D2-A58D-4614-AD3C-0C2224429233}"/>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2615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74302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D626-132A-42DA-B91F-9A36F8AF8CC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317F7D5-ED40-4707-9C15-0D25E457A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AB3EF52-1B5F-445D-9147-623540D9BC35}"/>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7BE84586-018C-4E83-A972-F58515288AE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A354DB7-1EFF-4176-A8AF-EBD427F5D611}"/>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69305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D744-6F9C-4681-A522-D23D449DA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B72288F-E7F7-426A-B82A-5409E58D6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D27A7-19F9-41A6-9478-D893227F9474}"/>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2FC70F4E-F106-42FF-A84B-0622A002F8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322C586-805D-4DF0-B4AF-5140C8C1A24C}"/>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49006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79D5-FAD3-40D5-B40C-81299EA94F6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DB818F7-3509-4423-A47D-C4BFD8F73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0260CD2-10C1-4926-BEF3-4B2AAD50D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760B0DA-3265-4CDA-AE84-18E9E3DEE764}"/>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6" name="Footer Placeholder 5">
            <a:extLst>
              <a:ext uri="{FF2B5EF4-FFF2-40B4-BE49-F238E27FC236}">
                <a16:creationId xmlns:a16="http://schemas.microsoft.com/office/drawing/2014/main" id="{439B1833-8A21-4F32-9428-277A295F8EC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D11523D-17DA-4089-8B24-DA738F9DEE15}"/>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31370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FDEF-38FE-40FC-A129-93428AC5941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BAA1936-EEFB-43EE-B0EB-DCABBD969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3B69E-F923-4054-83DC-B2181F5377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DAF060B-FE61-4B6F-AB87-C01F7E438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AACDCA-AD22-46C9-B645-04C0C95FE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93CAEAA-FF05-4A96-8BD0-F8EB73F32442}"/>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8" name="Footer Placeholder 7">
            <a:extLst>
              <a:ext uri="{FF2B5EF4-FFF2-40B4-BE49-F238E27FC236}">
                <a16:creationId xmlns:a16="http://schemas.microsoft.com/office/drawing/2014/main" id="{0719C3BC-3DA3-4A75-9A85-F001B0A9C5D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678F189-1AD3-4D29-BE7D-99854E912158}"/>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18512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55BF-DF61-470C-A8B2-51CEEA96F87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AEAB046-E74A-406E-B913-D75A4E0ED17F}"/>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4" name="Footer Placeholder 3">
            <a:extLst>
              <a:ext uri="{FF2B5EF4-FFF2-40B4-BE49-F238E27FC236}">
                <a16:creationId xmlns:a16="http://schemas.microsoft.com/office/drawing/2014/main" id="{D15965BF-137B-4DC9-BF92-4ACCACD60A8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B55B7CB-88F2-4CC6-905C-675C1C6E5BBE}"/>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99382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508F9-599D-452E-AABB-DCF4FC376D92}"/>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3" name="Footer Placeholder 2">
            <a:extLst>
              <a:ext uri="{FF2B5EF4-FFF2-40B4-BE49-F238E27FC236}">
                <a16:creationId xmlns:a16="http://schemas.microsoft.com/office/drawing/2014/main" id="{FF5869D5-0ED4-44AB-88A6-99715E0FF76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23AD270-BC16-4DE5-A49D-0EAF188E90EE}"/>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26346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78E7-6AA6-444F-847C-3009C2DB8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15D0707-3CB7-454B-8F68-E08B8A44C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CD292D7-5A42-435C-8515-C88291622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F97F5-1DE6-4085-8DB6-841933AEB6B1}"/>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6" name="Footer Placeholder 5">
            <a:extLst>
              <a:ext uri="{FF2B5EF4-FFF2-40B4-BE49-F238E27FC236}">
                <a16:creationId xmlns:a16="http://schemas.microsoft.com/office/drawing/2014/main" id="{EA8A0FDB-87F5-4B25-841B-673965A2AA0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B5C9540-3B68-4947-886D-912EF8FA4942}"/>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80776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C68F-56F9-448C-8836-815EAFFE4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8035C22-FCA2-4AE1-80F7-B59BC8BD8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6E1A0DB-622D-4A57-8FB4-5295D479F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72DB2-77E8-48B7-B553-575BDD73A021}"/>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6" name="Footer Placeholder 5">
            <a:extLst>
              <a:ext uri="{FF2B5EF4-FFF2-40B4-BE49-F238E27FC236}">
                <a16:creationId xmlns:a16="http://schemas.microsoft.com/office/drawing/2014/main" id="{0E585656-1E48-4B69-8B82-2FC63444D07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7CB0466-3772-41E8-876A-44E101847A8A}"/>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81839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1CA3C-1F06-4713-8431-FDD7D567E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C6DCE08-C9D0-4FF1-89EB-91644F547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FBBCA83-4649-476F-B6A3-952026501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E49BD438-5D79-4825-BC41-D3CAAAA71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941BAF0-3381-4C1F-B764-D619E99C9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F4478-0679-441C-BED0-5E4BBF5CE951}" type="slidenum">
              <a:rPr lang="en-ZA" smtClean="0"/>
              <a:t>‹#›</a:t>
            </a:fld>
            <a:endParaRPr lang="en-ZA"/>
          </a:p>
        </p:txBody>
      </p:sp>
    </p:spTree>
    <p:extLst>
      <p:ext uri="{BB962C8B-B14F-4D97-AF65-F5344CB8AC3E}">
        <p14:creationId xmlns:p14="http://schemas.microsoft.com/office/powerpoint/2010/main" val="113566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266018-9D76-0F32-5BD3-2504DF2D10A9}"/>
              </a:ext>
            </a:extLst>
          </p:cNvPr>
          <p:cNvSpPr>
            <a:spLocks noGrp="1" noChangeArrowheads="1"/>
          </p:cNvSpPr>
          <p:nvPr>
            <p:ph type="title"/>
          </p:nvPr>
        </p:nvSpPr>
        <p:spPr bwMode="auto">
          <a:xfrm>
            <a:off x="431800" y="404813"/>
            <a:ext cx="11328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B50CB4FB-430C-CFEB-8D8D-6239FF025278}"/>
              </a:ext>
            </a:extLst>
          </p:cNvPr>
          <p:cNvSpPr>
            <a:spLocks noGrp="1" noChangeArrowheads="1"/>
          </p:cNvSpPr>
          <p:nvPr>
            <p:ph type="body" idx="1"/>
          </p:nvPr>
        </p:nvSpPr>
        <p:spPr bwMode="auto">
          <a:xfrm>
            <a:off x="431801" y="1484313"/>
            <a:ext cx="113411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pic>
        <p:nvPicPr>
          <p:cNvPr id="1028" name="Picture 5">
            <a:extLst>
              <a:ext uri="{FF2B5EF4-FFF2-40B4-BE49-F238E27FC236}">
                <a16:creationId xmlns:a16="http://schemas.microsoft.com/office/drawing/2014/main" id="{2AF3B56A-18D2-A706-8155-28CA9C6994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3000"/>
            <a:ext cx="1219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2" r:id="rId1"/>
  </p:sldLayoutIdLst>
  <p:txStyles>
    <p:titleStyle>
      <a:lvl1pPr algn="l" rtl="0" eaLnBrk="0" fontAlgn="base" hangingPunct="0">
        <a:spcBef>
          <a:spcPct val="0"/>
        </a:spcBef>
        <a:spcAft>
          <a:spcPct val="0"/>
        </a:spcAft>
        <a:defRPr sz="4000">
          <a:solidFill>
            <a:srgbClr val="001027"/>
          </a:solidFill>
          <a:latin typeface="Avenir Medium"/>
          <a:ea typeface="ＭＳ Ｐゴシック" charset="0"/>
          <a:cs typeface="+mj-cs"/>
        </a:defRPr>
      </a:lvl1pPr>
      <a:lvl2pPr algn="l" rtl="0" eaLnBrk="0" fontAlgn="base" hangingPunct="0">
        <a:spcBef>
          <a:spcPct val="0"/>
        </a:spcBef>
        <a:spcAft>
          <a:spcPct val="0"/>
        </a:spcAft>
        <a:defRPr sz="4000">
          <a:solidFill>
            <a:srgbClr val="001027"/>
          </a:solidFill>
          <a:latin typeface="Avenir Medium" charset="0"/>
          <a:ea typeface="ＭＳ Ｐゴシック" charset="0"/>
        </a:defRPr>
      </a:lvl2pPr>
      <a:lvl3pPr algn="l" rtl="0" eaLnBrk="0" fontAlgn="base" hangingPunct="0">
        <a:spcBef>
          <a:spcPct val="0"/>
        </a:spcBef>
        <a:spcAft>
          <a:spcPct val="0"/>
        </a:spcAft>
        <a:defRPr sz="4000">
          <a:solidFill>
            <a:srgbClr val="001027"/>
          </a:solidFill>
          <a:latin typeface="Avenir Medium" charset="0"/>
          <a:ea typeface="ＭＳ Ｐゴシック" charset="0"/>
        </a:defRPr>
      </a:lvl3pPr>
      <a:lvl4pPr algn="l" rtl="0" eaLnBrk="0" fontAlgn="base" hangingPunct="0">
        <a:spcBef>
          <a:spcPct val="0"/>
        </a:spcBef>
        <a:spcAft>
          <a:spcPct val="0"/>
        </a:spcAft>
        <a:defRPr sz="4000">
          <a:solidFill>
            <a:srgbClr val="001027"/>
          </a:solidFill>
          <a:latin typeface="Avenir Medium" charset="0"/>
          <a:ea typeface="ＭＳ Ｐゴシック" charset="0"/>
        </a:defRPr>
      </a:lvl4pPr>
      <a:lvl5pPr algn="l" rtl="0" eaLnBrk="0" fontAlgn="base" hangingPunct="0">
        <a:spcBef>
          <a:spcPct val="0"/>
        </a:spcBef>
        <a:spcAft>
          <a:spcPct val="0"/>
        </a:spcAft>
        <a:defRPr sz="4000">
          <a:solidFill>
            <a:srgbClr val="001027"/>
          </a:solidFill>
          <a:latin typeface="Avenir Medium" charset="0"/>
          <a:ea typeface="ＭＳ Ｐゴシック"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FEC000"/>
        </a:buClr>
        <a:buSzPct val="75000"/>
        <a:buFont typeface="Wingdings" panose="05000000000000000000" pitchFamily="2" charset="2"/>
        <a:buChar char="§"/>
        <a:defRPr sz="2000">
          <a:solidFill>
            <a:schemeClr val="tx1"/>
          </a:solidFill>
          <a:latin typeface="Avenir Book"/>
          <a:ea typeface="ＭＳ Ｐゴシック" charset="0"/>
          <a:cs typeface="+mn-cs"/>
        </a:defRPr>
      </a:lvl1pPr>
      <a:lvl2pPr marL="347663" indent="-173038" algn="l" rtl="0" eaLnBrk="0" fontAlgn="base" hangingPunct="0">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0" fontAlgn="base" hangingPunct="0">
        <a:spcBef>
          <a:spcPct val="20000"/>
        </a:spcBef>
        <a:spcAft>
          <a:spcPct val="0"/>
        </a:spcAft>
        <a:buClr>
          <a:srgbClr val="FEC000"/>
        </a:buClr>
        <a:buSzPct val="75000"/>
        <a:buFont typeface="Arial" panose="020B0604020202020204" pitchFamily="34" charset="0"/>
        <a:buChar char="-"/>
        <a:defRPr sz="2000">
          <a:solidFill>
            <a:schemeClr val="tx1"/>
          </a:solidFill>
          <a:latin typeface="Avenir Book"/>
          <a:ea typeface="ＭＳ Ｐゴシック" charset="0"/>
        </a:defRPr>
      </a:lvl3pPr>
      <a:lvl4pPr marL="16002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Rectangle 10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air of brown shoes with eyes drawn on them&#10;&#10;Description automatically generated">
            <a:extLst>
              <a:ext uri="{FF2B5EF4-FFF2-40B4-BE49-F238E27FC236}">
                <a16:creationId xmlns:a16="http://schemas.microsoft.com/office/drawing/2014/main" id="{DF20C5BD-C195-456D-964B-135452B002D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388" r="-1" b="9286"/>
          <a:stretch/>
        </p:blipFill>
        <p:spPr>
          <a:xfrm>
            <a:off x="4547937" y="-5"/>
            <a:ext cx="7644062" cy="3681406"/>
          </a:xfrm>
          <a:prstGeom prst="rect">
            <a:avLst/>
          </a:prstGeom>
        </p:spPr>
      </p:pic>
      <p:pic>
        <p:nvPicPr>
          <p:cNvPr id="50" name="Picture 49" descr="A yellow logo on a blue background&#10;&#10;Description automatically generated">
            <a:extLst>
              <a:ext uri="{FF2B5EF4-FFF2-40B4-BE49-F238E27FC236}">
                <a16:creationId xmlns:a16="http://schemas.microsoft.com/office/drawing/2014/main" id="{F8F4ABBD-D069-4746-8531-4A11C53B3261}"/>
              </a:ext>
            </a:extLst>
          </p:cNvPr>
          <p:cNvPicPr>
            <a:picLocks noChangeAspect="1"/>
          </p:cNvPicPr>
          <p:nvPr/>
        </p:nvPicPr>
        <p:blipFill rotWithShape="1">
          <a:blip r:embed="rId3">
            <a:extLst>
              <a:ext uri="{28A0092B-C50C-407E-A947-70E740481C1C}">
                <a14:useLocalDpi xmlns:a14="http://schemas.microsoft.com/office/drawing/2010/main" val="0"/>
              </a:ext>
            </a:extLst>
          </a:blip>
          <a:srcRect l="11910" r="861" b="2"/>
          <a:stretch/>
        </p:blipFill>
        <p:spPr>
          <a:xfrm>
            <a:off x="4547938" y="3681409"/>
            <a:ext cx="7644062" cy="3176595"/>
          </a:xfrm>
          <a:prstGeom prst="rect">
            <a:avLst/>
          </a:prstGeom>
        </p:spPr>
      </p:pic>
      <p:sp>
        <p:nvSpPr>
          <p:cNvPr id="130" name="Rectangle 11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153D99F-3B8A-4950-B350-ED7503555180}"/>
              </a:ext>
            </a:extLst>
          </p:cNvPr>
          <p:cNvSpPr>
            <a:spLocks noGrp="1"/>
          </p:cNvSpPr>
          <p:nvPr>
            <p:ph type="title"/>
          </p:nvPr>
        </p:nvSpPr>
        <p:spPr>
          <a:xfrm>
            <a:off x="838200" y="1115219"/>
            <a:ext cx="5395912" cy="2387600"/>
          </a:xfrm>
        </p:spPr>
        <p:txBody>
          <a:bodyPr vert="horz" lIns="91440" tIns="45720" rIns="91440" bIns="45720" rtlCol="0" anchor="b">
            <a:normAutofit/>
          </a:bodyPr>
          <a:lstStyle/>
          <a:p>
            <a:pPr>
              <a:spcAft>
                <a:spcPts val="1067"/>
              </a:spcAft>
            </a:pPr>
            <a:r>
              <a:rPr lang="en-US" altLang="en-US" sz="5000" b="1" kern="1200">
                <a:solidFill>
                  <a:schemeClr val="bg1"/>
                </a:solidFill>
                <a:latin typeface="+mj-lt"/>
                <a:ea typeface="+mj-ea"/>
                <a:cs typeface="+mj-cs"/>
              </a:rPr>
              <a:t>Session 2: The Script of Patriarchy</a:t>
            </a:r>
            <a:endParaRPr lang="en-US" altLang="en-US" sz="5000" b="1" kern="1200" dirty="0">
              <a:solidFill>
                <a:schemeClr val="bg1"/>
              </a:solidFill>
              <a:latin typeface="+mj-lt"/>
              <a:ea typeface="+mj-ea"/>
              <a:cs typeface="+mj-cs"/>
            </a:endParaRPr>
          </a:p>
        </p:txBody>
      </p:sp>
      <p:cxnSp>
        <p:nvCxnSpPr>
          <p:cNvPr id="131" name="Straight Connector 11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background with white text and yellow triangles&#10;&#10;Description automatically generated">
            <a:extLst>
              <a:ext uri="{FF2B5EF4-FFF2-40B4-BE49-F238E27FC236}">
                <a16:creationId xmlns:a16="http://schemas.microsoft.com/office/drawing/2014/main" id="{869F529E-3224-44B1-8754-46F1500EAE51}"/>
              </a:ext>
            </a:extLst>
          </p:cNvPr>
          <p:cNvPicPr>
            <a:picLocks noChangeAspect="1"/>
          </p:cNvPicPr>
          <p:nvPr/>
        </p:nvPicPr>
        <p:blipFill rotWithShape="1">
          <a:blip r:embed="rId4"/>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6856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Activity 2: ‘You Throw Like a Girl’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739317" y="1307967"/>
            <a:ext cx="8967218" cy="524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just">
              <a:lnSpc>
                <a:spcPct val="115000"/>
              </a:lnSpc>
              <a:spcAft>
                <a:spcPts val="800"/>
              </a:spcAft>
            </a:pPr>
            <a:r>
              <a:rPr lang="en-US" sz="2400" dirty="0">
                <a:effectLst/>
                <a:latin typeface="Avenir Medium"/>
                <a:ea typeface="Calibri" panose="020F0502020204030204" pitchFamily="34" charset="0"/>
                <a:cs typeface="Times New Roman" panose="02020603050405020304" pitchFamily="18" charset="0"/>
              </a:rPr>
              <a:t>Task: If you play sport or have a general interest in it, you may have heard the phrase ‘you throw like a girl’ or you kick like one or ‘you acting like a girl’ something. </a:t>
            </a:r>
            <a:endParaRPr lang="en-ZA" sz="2400" dirty="0">
              <a:effectLst/>
              <a:latin typeface="Avenir Medium"/>
              <a:ea typeface="Calibri" panose="020F0502020204030204" pitchFamily="34" charset="0"/>
              <a:cs typeface="Times New Roman" panose="02020603050405020304" pitchFamily="18" charset="0"/>
            </a:endParaRPr>
          </a:p>
          <a:p>
            <a:pPr algn="just">
              <a:lnSpc>
                <a:spcPct val="115000"/>
              </a:lnSpc>
              <a:spcAft>
                <a:spcPts val="800"/>
              </a:spcAft>
            </a:pPr>
            <a:r>
              <a:rPr lang="en-US" sz="2400" dirty="0">
                <a:effectLst/>
                <a:latin typeface="Avenir Medium"/>
                <a:ea typeface="Calibri" panose="020F0502020204030204" pitchFamily="34" charset="0"/>
                <a:cs typeface="Times New Roman" panose="02020603050405020304" pitchFamily="18" charset="0"/>
              </a:rPr>
              <a:t>Take a minute to think about this phrase.</a:t>
            </a:r>
            <a:endParaRPr lang="en-ZA" sz="2400" dirty="0">
              <a:effectLst/>
              <a:latin typeface="Avenir Medium"/>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US" sz="2400" dirty="0">
                <a:effectLst/>
                <a:latin typeface="Avenir Medium"/>
                <a:ea typeface="Calibri" panose="020F0502020204030204" pitchFamily="34" charset="0"/>
                <a:cs typeface="Times New Roman" panose="02020603050405020304" pitchFamily="18" charset="0"/>
              </a:rPr>
              <a:t> What do you think it means?</a:t>
            </a:r>
            <a:endParaRPr lang="en-ZA" sz="2400" dirty="0">
              <a:effectLst/>
              <a:latin typeface="Avenir Medium"/>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US" sz="2400" dirty="0">
                <a:effectLst/>
                <a:latin typeface="Avenir Medium"/>
                <a:ea typeface="Calibri" panose="020F0502020204030204" pitchFamily="34" charset="0"/>
                <a:cs typeface="Times New Roman" panose="02020603050405020304" pitchFamily="18" charset="0"/>
              </a:rPr>
              <a:t> Who is it usually directed at? </a:t>
            </a:r>
            <a:endParaRPr lang="en-ZA" sz="2400" dirty="0">
              <a:effectLst/>
              <a:latin typeface="Avenir Medium"/>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US" sz="2400" dirty="0">
                <a:effectLst/>
                <a:latin typeface="Avenir Medium"/>
                <a:ea typeface="Calibri" panose="020F0502020204030204" pitchFamily="34" charset="0"/>
                <a:cs typeface="Times New Roman" panose="02020603050405020304" pitchFamily="18" charset="0"/>
              </a:rPr>
              <a:t>What does it say/imply about how girls throw or about women generally?</a:t>
            </a:r>
            <a:r>
              <a:rPr lang="en-US" sz="2400" dirty="0">
                <a:effectLst/>
                <a:highlight>
                  <a:srgbClr val="FFFF00"/>
                </a:highlight>
                <a:latin typeface="Avenir Medium"/>
                <a:ea typeface="Calibri" panose="020F0502020204030204" pitchFamily="34" charset="0"/>
                <a:cs typeface="Times New Roman" panose="02020603050405020304" pitchFamily="18" charset="0"/>
              </a:rPr>
              <a:t> </a:t>
            </a:r>
            <a:endParaRPr lang="en-ZA" sz="2400" dirty="0">
              <a:effectLst/>
              <a:latin typeface="Avenir Medium"/>
              <a:ea typeface="Calibri" panose="020F0502020204030204" pitchFamily="34" charset="0"/>
              <a:cs typeface="Times New Roman" panose="02020603050405020304" pitchFamily="18" charset="0"/>
            </a:endParaRPr>
          </a:p>
          <a:p>
            <a:pPr algn="just">
              <a:lnSpc>
                <a:spcPct val="115000"/>
              </a:lnSpc>
              <a:spcAft>
                <a:spcPts val="800"/>
              </a:spcAft>
            </a:pPr>
            <a:r>
              <a:rPr lang="en-ZA" sz="1800" dirty="0">
                <a:effectLst/>
                <a:latin typeface="Trebuchet MS" panose="020B0603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488663431"/>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5400" dirty="0">
              <a:solidFill>
                <a:schemeClr val="bg1">
                  <a:lumMod val="95000"/>
                  <a:lumOff val="5000"/>
                </a:schemeClr>
              </a:solidFill>
              <a:latin typeface="+mj-lt"/>
              <a:ea typeface="+mj-ea"/>
              <a:cs typeface="+mj-cs"/>
            </a:endParaRP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
        <p:nvSpPr>
          <p:cNvPr id="2" name="TextBox 1">
            <a:extLst>
              <a:ext uri="{FF2B5EF4-FFF2-40B4-BE49-F238E27FC236}">
                <a16:creationId xmlns:a16="http://schemas.microsoft.com/office/drawing/2014/main" id="{B92F0536-147B-467C-A8D7-8CE5282518FE}"/>
              </a:ext>
            </a:extLst>
          </p:cNvPr>
          <p:cNvSpPr txBox="1"/>
          <p:nvPr/>
        </p:nvSpPr>
        <p:spPr>
          <a:xfrm>
            <a:off x="3528508" y="1968649"/>
            <a:ext cx="4840941" cy="1569660"/>
          </a:xfrm>
          <a:prstGeom prst="rect">
            <a:avLst/>
          </a:prstGeom>
          <a:noFill/>
        </p:spPr>
        <p:txBody>
          <a:bodyPr wrap="square" rtlCol="0">
            <a:spAutoFit/>
          </a:bodyPr>
          <a:lstStyle/>
          <a:p>
            <a:pPr algn="ctr"/>
            <a:r>
              <a:rPr lang="en-ZA" sz="4800" dirty="0">
                <a:solidFill>
                  <a:schemeClr val="bg1"/>
                </a:solidFill>
                <a:latin typeface="Avenir Medium"/>
              </a:rPr>
              <a:t>Reflections and closing</a:t>
            </a:r>
          </a:p>
        </p:txBody>
      </p:sp>
    </p:spTree>
    <p:extLst>
      <p:ext uri="{BB962C8B-B14F-4D97-AF65-F5344CB8AC3E}">
        <p14:creationId xmlns:p14="http://schemas.microsoft.com/office/powerpoint/2010/main" val="23819346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9F8C79-9DA2-42AB-8E07-B58F636B799A}"/>
              </a:ext>
            </a:extLst>
          </p:cNvPr>
          <p:cNvPicPr>
            <a:picLocks noChangeAspect="1"/>
          </p:cNvPicPr>
          <p:nvPr/>
        </p:nvPicPr>
        <p:blipFill>
          <a:blip r:embed="rId2"/>
          <a:stretch>
            <a:fillRect/>
          </a:stretch>
        </p:blipFill>
        <p:spPr>
          <a:xfrm>
            <a:off x="0" y="788796"/>
            <a:ext cx="12192000" cy="5280409"/>
          </a:xfrm>
          <a:prstGeom prst="rect">
            <a:avLst/>
          </a:prstGeom>
        </p:spPr>
      </p:pic>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3"/>
          <a:srcRect l="1" t="93604" r="859"/>
          <a:stretch/>
        </p:blipFill>
        <p:spPr>
          <a:xfrm>
            <a:off x="-1" y="6069205"/>
            <a:ext cx="12192001" cy="788796"/>
          </a:xfrm>
          <a:prstGeom prst="rect">
            <a:avLst/>
          </a:prstGeom>
        </p:spPr>
      </p:pic>
      <p:pic>
        <p:nvPicPr>
          <p:cNvPr id="3" name="Picture 2">
            <a:extLst>
              <a:ext uri="{FF2B5EF4-FFF2-40B4-BE49-F238E27FC236}">
                <a16:creationId xmlns:a16="http://schemas.microsoft.com/office/drawing/2014/main" id="{76B14496-3B89-4105-96A5-35864965EF20}"/>
              </a:ext>
            </a:extLst>
          </p:cNvPr>
          <p:cNvPicPr>
            <a:picLocks noChangeAspect="1"/>
          </p:cNvPicPr>
          <p:nvPr/>
        </p:nvPicPr>
        <p:blipFill rotWithShape="1">
          <a:blip r:embed="rId4"/>
          <a:srcRect b="79603"/>
          <a:stretch/>
        </p:blipFill>
        <p:spPr>
          <a:xfrm>
            <a:off x="0" y="0"/>
            <a:ext cx="12192000" cy="788796"/>
          </a:xfrm>
          <a:prstGeom prst="rect">
            <a:avLst/>
          </a:prstGeom>
        </p:spPr>
      </p:pic>
      <p:sp>
        <p:nvSpPr>
          <p:cNvPr id="5" name="TextBox 4">
            <a:extLst>
              <a:ext uri="{FF2B5EF4-FFF2-40B4-BE49-F238E27FC236}">
                <a16:creationId xmlns:a16="http://schemas.microsoft.com/office/drawing/2014/main" id="{71524A17-B872-4D48-B77A-178977E9AB8E}"/>
              </a:ext>
            </a:extLst>
          </p:cNvPr>
          <p:cNvSpPr txBox="1"/>
          <p:nvPr/>
        </p:nvSpPr>
        <p:spPr>
          <a:xfrm>
            <a:off x="1624405" y="1645920"/>
            <a:ext cx="8552329" cy="1323439"/>
          </a:xfrm>
          <a:prstGeom prst="rect">
            <a:avLst/>
          </a:prstGeom>
          <a:noFill/>
        </p:spPr>
        <p:txBody>
          <a:bodyPr wrap="square" rtlCol="0">
            <a:spAutoFit/>
          </a:bodyPr>
          <a:lstStyle/>
          <a:p>
            <a:r>
              <a:rPr lang="en-ZA" sz="8000" dirty="0">
                <a:latin typeface="Avenir Medium"/>
              </a:rPr>
              <a:t>Thank you!</a:t>
            </a:r>
          </a:p>
        </p:txBody>
      </p:sp>
    </p:spTree>
    <p:extLst>
      <p:ext uri="{BB962C8B-B14F-4D97-AF65-F5344CB8AC3E}">
        <p14:creationId xmlns:p14="http://schemas.microsoft.com/office/powerpoint/2010/main" val="22424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2:  Overview</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SzTx/>
              <a:buFont typeface="+mj-lt"/>
              <a:buAutoNum type="arabicPeriod"/>
            </a:pPr>
            <a:endParaRPr lang="en-ZA" altLang="en-US" sz="1600" dirty="0">
              <a:latin typeface="Avenir Medium" charset="0"/>
            </a:endParaRPr>
          </a:p>
          <a:p>
            <a:pPr>
              <a:spcBef>
                <a:spcPct val="50000"/>
              </a:spcBef>
              <a:buSzTx/>
              <a:buFont typeface="+mj-lt"/>
              <a:buAutoNum type="arabicPeriod"/>
            </a:pPr>
            <a:r>
              <a:rPr lang="en-ZA" altLang="en-US" sz="2400" dirty="0">
                <a:latin typeface="Avenir Medium" charset="0"/>
              </a:rPr>
              <a:t>Welcome (5min)</a:t>
            </a:r>
          </a:p>
          <a:p>
            <a:pPr>
              <a:spcBef>
                <a:spcPct val="50000"/>
              </a:spcBef>
              <a:buSzTx/>
              <a:buFont typeface="+mj-lt"/>
              <a:buAutoNum type="arabicPeriod"/>
            </a:pPr>
            <a:r>
              <a:rPr lang="en-ZA" altLang="en-US" sz="2400" dirty="0">
                <a:latin typeface="Avenir Medium" charset="0"/>
              </a:rPr>
              <a:t>Framing The Session(5min)</a:t>
            </a:r>
          </a:p>
          <a:p>
            <a:pPr>
              <a:spcBef>
                <a:spcPct val="50000"/>
              </a:spcBef>
              <a:buSzTx/>
              <a:buFont typeface="+mj-lt"/>
              <a:buAutoNum type="arabicPeriod"/>
            </a:pPr>
            <a:r>
              <a:rPr lang="en-ZA" altLang="en-US" sz="2400" dirty="0">
                <a:latin typeface="Avenir Medium" charset="0"/>
              </a:rPr>
              <a:t>Aims &amp; Objectives(5min)</a:t>
            </a:r>
          </a:p>
          <a:p>
            <a:pPr>
              <a:spcBef>
                <a:spcPct val="50000"/>
              </a:spcBef>
              <a:buSzTx/>
              <a:buFont typeface="+mj-lt"/>
              <a:buAutoNum type="arabicPeriod"/>
            </a:pPr>
            <a:r>
              <a:rPr lang="en-ZA" altLang="en-US" sz="2400" dirty="0">
                <a:latin typeface="Avenir Medium" charset="0"/>
              </a:rPr>
              <a:t>Activity 1: Writing the Script (45min)</a:t>
            </a:r>
          </a:p>
          <a:p>
            <a:pPr>
              <a:spcBef>
                <a:spcPct val="50000"/>
              </a:spcBef>
              <a:buSzTx/>
              <a:buFont typeface="+mj-lt"/>
              <a:buAutoNum type="arabicPeriod"/>
            </a:pPr>
            <a:r>
              <a:rPr lang="en-ZA" altLang="en-US" sz="2400" dirty="0">
                <a:latin typeface="Avenir Medium" charset="0"/>
              </a:rPr>
              <a:t>Activity 2: ‘You Must! You can’t!’ (20min)</a:t>
            </a:r>
          </a:p>
          <a:p>
            <a:pPr>
              <a:spcBef>
                <a:spcPct val="50000"/>
              </a:spcBef>
              <a:buSzTx/>
              <a:buFont typeface="+mj-lt"/>
              <a:buAutoNum type="arabicPeriod"/>
            </a:pPr>
            <a:r>
              <a:rPr lang="en-ZA" altLang="en-US" sz="2400" dirty="0">
                <a:latin typeface="Avenir Medium" charset="0"/>
              </a:rPr>
              <a:t>Reflections</a:t>
            </a:r>
          </a:p>
          <a:p>
            <a:pPr>
              <a:spcBef>
                <a:spcPct val="50000"/>
              </a:spcBef>
              <a:buSzTx/>
              <a:buFont typeface="+mj-lt"/>
              <a:buAutoNum type="arabicPeriod"/>
            </a:pPr>
            <a:endParaRPr lang="en-ZA" altLang="en-US" sz="2400" dirty="0">
              <a:latin typeface="Avenir Medium" charset="0"/>
            </a:endParaRPr>
          </a:p>
          <a:p>
            <a:pPr>
              <a:spcBef>
                <a:spcPct val="50000"/>
              </a:spcBef>
              <a:buSzTx/>
              <a:buFont typeface="+mj-lt"/>
              <a:buAutoNum type="arabicPeriod"/>
            </a:pPr>
            <a:endParaRPr lang="en-ZA" altLang="en-US" sz="2400" dirty="0">
              <a:latin typeface="Avenir Medium" charset="0"/>
            </a:endParaRPr>
          </a:p>
          <a:p>
            <a:pPr>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rtlCol="0">
            <a:spAutoFit/>
          </a:bodyPr>
          <a:lstStyle/>
          <a:p>
            <a:r>
              <a:rPr lang="en-ZA" b="1" dirty="0"/>
              <a:t>Roadmap for Today!</a:t>
            </a:r>
          </a:p>
        </p:txBody>
      </p:sp>
    </p:spTree>
    <p:extLst>
      <p:ext uri="{BB962C8B-B14F-4D97-AF65-F5344CB8AC3E}">
        <p14:creationId xmlns:p14="http://schemas.microsoft.com/office/powerpoint/2010/main" val="4087522082"/>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Framing The session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825378" y="1598424"/>
            <a:ext cx="8967218"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r>
              <a:rPr lang="en-ZA" sz="2400" i="0" u="none" strike="noStrike" baseline="0" dirty="0">
                <a:solidFill>
                  <a:srgbClr val="221E1F"/>
                </a:solidFill>
                <a:latin typeface="Avenir Medium"/>
              </a:rPr>
              <a:t>Our beliefs are at the core of how we think, act, and engage with the world and people around us. </a:t>
            </a:r>
          </a:p>
          <a:p>
            <a:endParaRPr lang="en-ZA" sz="2400" i="0" u="none" strike="noStrike" baseline="0" dirty="0">
              <a:solidFill>
                <a:srgbClr val="221E1F"/>
              </a:solidFill>
              <a:latin typeface="Avenir Medium"/>
            </a:endParaRPr>
          </a:p>
          <a:p>
            <a:r>
              <a:rPr lang="en-ZA" sz="2400" i="0" u="none" strike="noStrike" baseline="0" dirty="0">
                <a:solidFill>
                  <a:srgbClr val="221E1F"/>
                </a:solidFill>
                <a:latin typeface="Avenir Medium"/>
              </a:rPr>
              <a:t>Unfortunately, many of our beliefs are encoded in us at an early age through rigid socialisation about what it means to be man, and how a ‘real’ man should act.</a:t>
            </a:r>
          </a:p>
          <a:p>
            <a:endParaRPr lang="en-ZA" sz="2400" dirty="0">
              <a:solidFill>
                <a:srgbClr val="221E1F"/>
              </a:solidFill>
              <a:latin typeface="Avenir Medium"/>
            </a:endParaRPr>
          </a:p>
          <a:p>
            <a:r>
              <a:rPr lang="en-ZA" sz="2400" i="0" u="none" strike="noStrike" baseline="0" dirty="0">
                <a:solidFill>
                  <a:srgbClr val="221E1F"/>
                </a:solidFill>
                <a:latin typeface="Avenir Medium"/>
              </a:rPr>
              <a:t>From how we should construct our identities, to how we think about sex or love, it seems there is a predetermined script based on rigid gender norms and patriarchal values and limiting beliefs about Gender. </a:t>
            </a: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281544" y="1003181"/>
            <a:ext cx="3106645" cy="369332"/>
          </a:xfrm>
          <a:prstGeom prst="rect">
            <a:avLst/>
          </a:prstGeom>
          <a:noFill/>
        </p:spPr>
        <p:txBody>
          <a:bodyPr wrap="square" rtlCol="0">
            <a:spAutoFit/>
          </a:bodyPr>
          <a:lstStyle/>
          <a:p>
            <a:r>
              <a:rPr lang="en-ZA" b="1" dirty="0"/>
              <a:t>My Beliefs or a Script? !</a:t>
            </a:r>
          </a:p>
        </p:txBody>
      </p:sp>
    </p:spTree>
    <p:extLst>
      <p:ext uri="{BB962C8B-B14F-4D97-AF65-F5344CB8AC3E}">
        <p14:creationId xmlns:p14="http://schemas.microsoft.com/office/powerpoint/2010/main" val="398061855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Framing The Session: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760832" y="1088249"/>
            <a:ext cx="10082876"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r>
              <a:rPr lang="en-ZA" sz="2400" dirty="0">
                <a:solidFill>
                  <a:srgbClr val="221E1F"/>
                </a:solidFill>
                <a:latin typeface="Avenir Medium"/>
              </a:rPr>
              <a:t>To speak of masculinity as a script is to suggest that many of the beliefs we hold about manhood and gender roles are socially constructed but are  taught or portrayed as natural and the only way to be</a:t>
            </a:r>
            <a:r>
              <a:rPr lang="en-ZA" sz="2400" i="0" u="none" strike="noStrike" baseline="0" dirty="0">
                <a:solidFill>
                  <a:srgbClr val="221E1F"/>
                </a:solidFill>
                <a:latin typeface="Avenir Medium"/>
              </a:rPr>
              <a:t>. </a:t>
            </a:r>
          </a:p>
          <a:p>
            <a:endParaRPr lang="en-ZA" sz="2400" i="0" u="none" strike="noStrike" baseline="0" dirty="0">
              <a:solidFill>
                <a:srgbClr val="221E1F"/>
              </a:solidFill>
              <a:latin typeface="Avenir Medium"/>
            </a:endParaRPr>
          </a:p>
          <a:p>
            <a:r>
              <a:rPr lang="en-ZA" sz="2400" i="0" u="none" strike="noStrike" baseline="0" dirty="0">
                <a:solidFill>
                  <a:srgbClr val="221E1F"/>
                </a:solidFill>
                <a:latin typeface="Avenir Medium"/>
              </a:rPr>
              <a:t>At times, our beliefs about manhood become a cage that stifles our potential for growth, empathy and the full recognition and expression of our humanity.</a:t>
            </a:r>
          </a:p>
          <a:p>
            <a:endParaRPr lang="en-ZA" sz="2400" i="0" u="none" strike="noStrike" baseline="0" dirty="0">
              <a:solidFill>
                <a:srgbClr val="221E1F"/>
              </a:solidFill>
              <a:latin typeface="Avenir Medium"/>
            </a:endParaRPr>
          </a:p>
          <a:p>
            <a:r>
              <a:rPr lang="en-ZA" altLang="en-US" sz="2400" dirty="0">
                <a:solidFill>
                  <a:srgbClr val="221E1F"/>
                </a:solidFill>
                <a:latin typeface="Avenir Medium"/>
              </a:rPr>
              <a:t>Our Beliefs become dangerous when they perpetuate rape culture, self-destructive behaviours, and violence against women, children, the LGBTQ+ community and our selves</a:t>
            </a:r>
          </a:p>
          <a:p>
            <a:endParaRPr lang="en-ZA" altLang="en-US" sz="2400" dirty="0">
              <a:solidFill>
                <a:srgbClr val="221E1F"/>
              </a:solidFill>
              <a:latin typeface="Avenir Medium"/>
            </a:endParaRPr>
          </a:p>
          <a:p>
            <a:r>
              <a:rPr lang="en-ZA" altLang="en-US" sz="2400" dirty="0">
                <a:solidFill>
                  <a:srgbClr val="221E1F"/>
                </a:solidFill>
                <a:latin typeface="Avenir Medium"/>
              </a:rPr>
              <a:t>For these reasons it is important to examine our beliefs, what informs them and their limitations. </a:t>
            </a: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990545038"/>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614107" y="839096"/>
            <a:ext cx="7022261" cy="4576966"/>
          </a:xfrm>
          <a:prstGeom prst="rect">
            <a:avLst/>
          </a:prstGeom>
        </p:spPr>
        <p:txBody>
          <a:bodyPr vert="horz" lIns="91440" tIns="45720" rIns="91440" bIns="45720" rtlCol="0" anchor="ctr">
            <a:normAutofit/>
          </a:bodyPr>
          <a:lstStyle/>
          <a:p>
            <a:pPr algn="just">
              <a:lnSpc>
                <a:spcPct val="150000"/>
              </a:lnSpc>
              <a:spcBef>
                <a:spcPct val="0"/>
              </a:spcBef>
              <a:spcAft>
                <a:spcPts val="600"/>
              </a:spcAft>
            </a:pPr>
            <a:r>
              <a:rPr lang="en-ZA" sz="1600" b="1" dirty="0">
                <a:solidFill>
                  <a:schemeClr val="bg1">
                    <a:lumMod val="95000"/>
                    <a:lumOff val="5000"/>
                  </a:schemeClr>
                </a:solidFill>
                <a:latin typeface="Avenir Medium"/>
                <a:ea typeface="+mj-ea"/>
                <a:cs typeface="+mj-cs"/>
              </a:rPr>
              <a:t>Patriarchy runs on fear: fear of being an outsider, fear of being brutalized and fear of being too much, too inadequate, too vocal, too different. It is hard work to avoid being an outsider in patriarchal society because it is a system that relies interchangeably on oversimplifying and exaggerating the construction of gender and sexual categories. As a result, the categories are easily ill-fitting and suffocating at worst. Yet, the cost of being too different is met with violence. </a:t>
            </a:r>
          </a:p>
          <a:p>
            <a:pPr algn="just">
              <a:lnSpc>
                <a:spcPct val="150000"/>
              </a:lnSpc>
              <a:spcBef>
                <a:spcPct val="0"/>
              </a:spcBef>
              <a:spcAft>
                <a:spcPts val="600"/>
              </a:spcAft>
            </a:pPr>
            <a:r>
              <a:rPr lang="en-ZA" sz="1600" b="1" dirty="0" err="1">
                <a:solidFill>
                  <a:schemeClr val="bg1">
                    <a:lumMod val="95000"/>
                    <a:lumOff val="5000"/>
                  </a:schemeClr>
                </a:solidFill>
                <a:latin typeface="Avenir Medium"/>
                <a:ea typeface="+mj-ea"/>
                <a:cs typeface="+mj-cs"/>
              </a:rPr>
              <a:t>Pumla</a:t>
            </a:r>
            <a:r>
              <a:rPr lang="en-ZA" sz="1600" b="1" dirty="0">
                <a:solidFill>
                  <a:schemeClr val="bg1">
                    <a:lumMod val="95000"/>
                    <a:lumOff val="5000"/>
                  </a:schemeClr>
                </a:solidFill>
                <a:latin typeface="Avenir Medium"/>
                <a:ea typeface="+mj-ea"/>
                <a:cs typeface="+mj-cs"/>
              </a:rPr>
              <a:t> </a:t>
            </a:r>
            <a:r>
              <a:rPr lang="en-ZA" sz="1600" b="1" dirty="0" err="1">
                <a:solidFill>
                  <a:schemeClr val="bg1">
                    <a:lumMod val="95000"/>
                    <a:lumOff val="5000"/>
                  </a:schemeClr>
                </a:solidFill>
                <a:latin typeface="Avenir Medium"/>
                <a:ea typeface="+mj-ea"/>
                <a:cs typeface="+mj-cs"/>
              </a:rPr>
              <a:t>Gqola</a:t>
            </a:r>
            <a:r>
              <a:rPr lang="en-ZA" sz="1600" b="1" dirty="0">
                <a:solidFill>
                  <a:schemeClr val="bg1">
                    <a:lumMod val="95000"/>
                    <a:lumOff val="5000"/>
                  </a:schemeClr>
                </a:solidFill>
                <a:latin typeface="Avenir Medium"/>
                <a:ea typeface="+mj-ea"/>
                <a:cs typeface="+mj-cs"/>
              </a:rPr>
              <a:t> – Female Fear Factory </a:t>
            </a:r>
            <a:endParaRPr lang="en-US" sz="1600" b="1" dirty="0">
              <a:solidFill>
                <a:schemeClr val="bg1">
                  <a:lumMod val="95000"/>
                  <a:lumOff val="5000"/>
                </a:schemeClr>
              </a:solidFill>
              <a:latin typeface="Avenir Medium"/>
              <a:ea typeface="+mj-ea"/>
              <a:cs typeface="+mj-cs"/>
            </a:endParaRP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6104794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2: Objectives</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354998"/>
            <a:ext cx="896721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buSzTx/>
              <a:buFont typeface="+mj-lt"/>
              <a:buAutoNum type="arabicPeriod"/>
            </a:pPr>
            <a:r>
              <a:rPr lang="en-ZA" altLang="en-US" sz="2400" b="1" dirty="0">
                <a:latin typeface="Avenir Medium" charset="0"/>
              </a:rPr>
              <a:t>Critically reflect on gender norms and stereotypes.</a:t>
            </a:r>
          </a:p>
          <a:p>
            <a:pPr algn="just">
              <a:spcBef>
                <a:spcPct val="50000"/>
              </a:spcBef>
              <a:buSzTx/>
              <a:buFont typeface="+mj-lt"/>
              <a:buAutoNum type="arabicPeriod"/>
            </a:pPr>
            <a:r>
              <a:rPr lang="en-ZA" altLang="en-US" sz="2400" b="1" dirty="0">
                <a:latin typeface="Avenir Medium" charset="0"/>
              </a:rPr>
              <a:t>Understand the impact of patriarchal values in our own lives</a:t>
            </a:r>
          </a:p>
          <a:p>
            <a:pPr algn="just">
              <a:spcBef>
                <a:spcPct val="50000"/>
              </a:spcBef>
              <a:buSzTx/>
              <a:buFont typeface="+mj-lt"/>
              <a:buAutoNum type="arabicPeriod"/>
            </a:pPr>
            <a:r>
              <a:rPr lang="en-ZA" altLang="en-US" sz="2400" b="1" dirty="0">
                <a:latin typeface="Avenir Medium" charset="0"/>
              </a:rPr>
              <a:t>Explore societal expectations of men and how those can be limiting</a:t>
            </a:r>
          </a:p>
          <a:p>
            <a:pPr>
              <a:spcBef>
                <a:spcPct val="50000"/>
              </a:spcBef>
              <a:buSzTx/>
              <a:buFont typeface="+mj-lt"/>
              <a:buAutoNum type="arabicPeriod"/>
            </a:pPr>
            <a:endParaRPr lang="en-ZA" altLang="en-US" sz="2400" dirty="0">
              <a:latin typeface="Avenir Medium" charset="0"/>
            </a:endParaRPr>
          </a:p>
          <a:p>
            <a:pPr>
              <a:spcBef>
                <a:spcPct val="50000"/>
              </a:spcBef>
              <a:buSzTx/>
              <a:buFont typeface="+mj-lt"/>
              <a:buAutoNum type="arabicPeriod"/>
            </a:pPr>
            <a:endParaRPr lang="en-ZA" altLang="en-US" sz="2400" dirty="0">
              <a:latin typeface="Avenir Medium" charset="0"/>
            </a:endParaRPr>
          </a:p>
          <a:p>
            <a:pPr>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1874479585"/>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4000" y="0"/>
            <a:ext cx="9144000"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Activity 1: The Script (45min)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739318" y="1662790"/>
            <a:ext cx="8967218" cy="502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just">
              <a:lnSpc>
                <a:spcPct val="115000"/>
              </a:lnSpc>
              <a:spcAft>
                <a:spcPts val="800"/>
              </a:spcAft>
            </a:pPr>
            <a:r>
              <a:rPr lang="en-US" sz="2400" dirty="0">
                <a:effectLst/>
                <a:latin typeface="Avenir Medium"/>
                <a:ea typeface="Calibri" panose="020F0502020204030204" pitchFamily="34" charset="0"/>
                <a:cs typeface="Arial" panose="020B0604020202020204" pitchFamily="34" charset="0"/>
              </a:rPr>
              <a:t>Individual Task : Participants, should grab a pen and paper for a quick reflection.</a:t>
            </a:r>
            <a:endParaRPr lang="en-ZA" sz="2400" dirty="0">
              <a:effectLst/>
              <a:latin typeface="Avenir Medium"/>
              <a:ea typeface="Calibri" panose="020F0502020204030204" pitchFamily="34" charset="0"/>
              <a:cs typeface="Times New Roman" panose="02020603050405020304" pitchFamily="18" charset="0"/>
            </a:endParaRPr>
          </a:p>
          <a:p>
            <a:pPr algn="just">
              <a:lnSpc>
                <a:spcPct val="115000"/>
              </a:lnSpc>
              <a:spcAft>
                <a:spcPts val="800"/>
              </a:spcAft>
            </a:pPr>
            <a:r>
              <a:rPr lang="en-US" sz="2400" dirty="0">
                <a:latin typeface="Avenir Medium"/>
                <a:ea typeface="Calibri" panose="020F0502020204030204" pitchFamily="34" charset="0"/>
                <a:cs typeface="Arial" panose="020B0604020202020204" pitchFamily="34" charset="0"/>
              </a:rPr>
              <a:t>Each Participant should </a:t>
            </a:r>
            <a:r>
              <a:rPr lang="en-US" sz="2400" dirty="0">
                <a:effectLst/>
                <a:latin typeface="Avenir Medium"/>
                <a:ea typeface="Calibri" panose="020F0502020204030204" pitchFamily="34" charset="0"/>
                <a:cs typeface="Arial" panose="020B0604020202020204" pitchFamily="34" charset="0"/>
              </a:rPr>
              <a:t>then list some of the things that they have been </a:t>
            </a:r>
            <a:r>
              <a:rPr lang="en-US" sz="2400" b="1" u="sng" dirty="0">
                <a:effectLst/>
                <a:latin typeface="Avenir Medium"/>
                <a:ea typeface="Calibri" panose="020F0502020204030204" pitchFamily="34" charset="0"/>
                <a:cs typeface="Arial" panose="020B0604020202020204" pitchFamily="34" charset="0"/>
              </a:rPr>
              <a:t>forced to</a:t>
            </a:r>
            <a:r>
              <a:rPr lang="en-US" sz="2400" dirty="0">
                <a:effectLst/>
                <a:latin typeface="Avenir Medium"/>
                <a:ea typeface="Calibri" panose="020F0502020204030204" pitchFamily="34" charset="0"/>
                <a:cs typeface="Arial" panose="020B0604020202020204" pitchFamily="34" charset="0"/>
              </a:rPr>
              <a:t> do or </a:t>
            </a:r>
            <a:r>
              <a:rPr lang="en-US" sz="2400" b="1" u="sng" dirty="0">
                <a:effectLst/>
                <a:latin typeface="Avenir Medium"/>
                <a:ea typeface="Calibri" panose="020F0502020204030204" pitchFamily="34" charset="0"/>
                <a:cs typeface="Arial" panose="020B0604020202020204" pitchFamily="34" charset="0"/>
              </a:rPr>
              <a:t>told that they can’t do</a:t>
            </a:r>
            <a:r>
              <a:rPr lang="en-US" sz="2400" u="sng" dirty="0">
                <a:effectLst/>
                <a:latin typeface="Avenir Medium"/>
                <a:ea typeface="Calibri" panose="020F0502020204030204" pitchFamily="34" charset="0"/>
                <a:cs typeface="Arial" panose="020B0604020202020204" pitchFamily="34" charset="0"/>
              </a:rPr>
              <a:t> </a:t>
            </a:r>
            <a:r>
              <a:rPr lang="en-US" sz="2400" dirty="0">
                <a:effectLst/>
                <a:latin typeface="Avenir Medium"/>
                <a:ea typeface="Calibri" panose="020F0502020204030204" pitchFamily="34" charset="0"/>
                <a:cs typeface="Arial" panose="020B0604020202020204" pitchFamily="34" charset="0"/>
              </a:rPr>
              <a:t>because they are a man. </a:t>
            </a:r>
          </a:p>
          <a:p>
            <a:pPr algn="just">
              <a:lnSpc>
                <a:spcPct val="115000"/>
              </a:lnSpc>
              <a:spcAft>
                <a:spcPts val="800"/>
              </a:spcAft>
            </a:pPr>
            <a:r>
              <a:rPr lang="en-US" sz="2400" dirty="0">
                <a:latin typeface="Avenir Medium"/>
                <a:ea typeface="Calibri" panose="020F0502020204030204" pitchFamily="34" charset="0"/>
                <a:cs typeface="Arial" panose="020B0604020202020204" pitchFamily="34" charset="0"/>
              </a:rPr>
              <a:t>They must then write down 3 examples of being forced and 3 where they were told they can’t </a:t>
            </a:r>
            <a:endParaRPr lang="en-US" sz="2400" dirty="0">
              <a:effectLst/>
              <a:latin typeface="Avenir Medium"/>
              <a:ea typeface="Calibri" panose="020F0502020204030204" pitchFamily="34" charset="0"/>
              <a:cs typeface="Arial" panose="020B0604020202020204" pitchFamily="34" charset="0"/>
            </a:endParaRPr>
          </a:p>
          <a:p>
            <a:pPr algn="just">
              <a:lnSpc>
                <a:spcPct val="115000"/>
              </a:lnSpc>
              <a:spcAft>
                <a:spcPts val="800"/>
              </a:spcAft>
            </a:pPr>
            <a:r>
              <a:rPr lang="en-US" sz="2400" dirty="0">
                <a:latin typeface="Avenir Medium"/>
                <a:ea typeface="Calibri" panose="020F0502020204030204" pitchFamily="34" charset="0"/>
                <a:cs typeface="Arial" panose="020B0604020202020204" pitchFamily="34" charset="0"/>
              </a:rPr>
              <a:t>As much as possible participants should try reflect on their personal experiences whether good or bad.</a:t>
            </a:r>
          </a:p>
          <a:p>
            <a:pPr marL="0" indent="0" algn="just">
              <a:lnSpc>
                <a:spcPct val="115000"/>
              </a:lnSpc>
              <a:spcAft>
                <a:spcPts val="800"/>
              </a:spcAft>
              <a:buNone/>
            </a:pPr>
            <a:r>
              <a:rPr lang="en-US" sz="2400" dirty="0">
                <a:latin typeface="Avenir Medium"/>
                <a:ea typeface="Calibri" panose="020F0502020204030204" pitchFamily="34" charset="0"/>
                <a:cs typeface="Arial" panose="020B0604020202020204" pitchFamily="34" charset="0"/>
              </a:rPr>
              <a:t> </a:t>
            </a: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4526960" y="843262"/>
            <a:ext cx="2592288" cy="646331"/>
          </a:xfrm>
          <a:prstGeom prst="rect">
            <a:avLst/>
          </a:prstGeom>
          <a:noFill/>
        </p:spPr>
        <p:txBody>
          <a:bodyPr wrap="square" rtlCol="0">
            <a:spAutoFit/>
          </a:bodyPr>
          <a:lstStyle/>
          <a:p>
            <a:pPr algn="ctr"/>
            <a:r>
              <a:rPr lang="en-ZA" b="1" dirty="0"/>
              <a:t>Part 1: You Must! You Can’t (20min)</a:t>
            </a:r>
          </a:p>
        </p:txBody>
      </p:sp>
    </p:spTree>
    <p:extLst>
      <p:ext uri="{BB962C8B-B14F-4D97-AF65-F5344CB8AC3E}">
        <p14:creationId xmlns:p14="http://schemas.microsoft.com/office/powerpoint/2010/main" val="3952678146"/>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4000" y="0"/>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Possible Discussion :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11440" y="1161183"/>
            <a:ext cx="8967218" cy="452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just">
              <a:lnSpc>
                <a:spcPct val="115000"/>
              </a:lnSpc>
              <a:spcAft>
                <a:spcPts val="800"/>
              </a:spcAft>
            </a:pPr>
            <a:r>
              <a:rPr lang="en-US" sz="2400" dirty="0">
                <a:latin typeface="Avenir Medium"/>
                <a:ea typeface="Calibri" panose="020F0502020204030204" pitchFamily="34" charset="0"/>
                <a:cs typeface="Arial" panose="020B0604020202020204" pitchFamily="34" charset="0"/>
              </a:rPr>
              <a:t>How did you feel in that moment?</a:t>
            </a:r>
          </a:p>
          <a:p>
            <a:pPr algn="just">
              <a:lnSpc>
                <a:spcPct val="115000"/>
              </a:lnSpc>
              <a:spcAft>
                <a:spcPts val="800"/>
              </a:spcAft>
            </a:pPr>
            <a:r>
              <a:rPr lang="en-US" sz="2400" dirty="0">
                <a:latin typeface="Avenir Medium"/>
                <a:ea typeface="Calibri" panose="020F0502020204030204" pitchFamily="34" charset="0"/>
                <a:cs typeface="Arial" panose="020B0604020202020204" pitchFamily="34" charset="0"/>
              </a:rPr>
              <a:t>Did you end up doing/not doing?</a:t>
            </a:r>
          </a:p>
          <a:p>
            <a:pPr algn="just">
              <a:lnSpc>
                <a:spcPct val="115000"/>
              </a:lnSpc>
              <a:spcAft>
                <a:spcPts val="800"/>
              </a:spcAft>
            </a:pPr>
            <a:r>
              <a:rPr lang="en-US" sz="2400" dirty="0">
                <a:latin typeface="Avenir Medium"/>
                <a:ea typeface="Calibri" panose="020F0502020204030204" pitchFamily="34" charset="0"/>
                <a:cs typeface="Arial" panose="020B0604020202020204" pitchFamily="34" charset="0"/>
              </a:rPr>
              <a:t>Do you believe that what you told was correct? If so why?</a:t>
            </a:r>
          </a:p>
          <a:p>
            <a:pPr algn="just">
              <a:lnSpc>
                <a:spcPct val="115000"/>
              </a:lnSpc>
              <a:spcAft>
                <a:spcPts val="800"/>
              </a:spcAft>
            </a:pPr>
            <a:r>
              <a:rPr lang="en-ZA" sz="2400" dirty="0">
                <a:latin typeface="Avenir Medium"/>
                <a:ea typeface="Calibri" panose="020F0502020204030204" pitchFamily="34" charset="0"/>
                <a:cs typeface="Arial" panose="020B0604020202020204" pitchFamily="34" charset="0"/>
              </a:rPr>
              <a:t>Have you ever suffered harm(hurt/disappointment/sadness) or caused</a:t>
            </a:r>
          </a:p>
          <a:p>
            <a:pPr algn="just">
              <a:lnSpc>
                <a:spcPct val="115000"/>
              </a:lnSpc>
              <a:spcAft>
                <a:spcPts val="800"/>
              </a:spcAft>
            </a:pPr>
            <a:r>
              <a:rPr lang="en-ZA" sz="2400" dirty="0">
                <a:latin typeface="Avenir Medium"/>
                <a:ea typeface="Calibri" panose="020F0502020204030204" pitchFamily="34" charset="0"/>
                <a:cs typeface="Arial" panose="020B0604020202020204" pitchFamily="34" charset="0"/>
              </a:rPr>
              <a:t>harm to others because of this belief?</a:t>
            </a:r>
          </a:p>
          <a:p>
            <a:pPr algn="just">
              <a:lnSpc>
                <a:spcPct val="115000"/>
              </a:lnSpc>
              <a:spcAft>
                <a:spcPts val="800"/>
              </a:spcAft>
            </a:pPr>
            <a:r>
              <a:rPr lang="en-ZA" sz="2400" dirty="0">
                <a:latin typeface="Avenir Medium"/>
                <a:ea typeface="Calibri" panose="020F0502020204030204" pitchFamily="34" charset="0"/>
                <a:cs typeface="Arial" panose="020B0604020202020204" pitchFamily="34" charset="0"/>
              </a:rPr>
              <a:t>- What are possible alternatives to this line of thinking?</a:t>
            </a:r>
            <a:endParaRPr lang="en-US" sz="2400" dirty="0">
              <a:latin typeface="Avenir Medium"/>
              <a:ea typeface="Calibri" panose="020F0502020204030204" pitchFamily="34" charset="0"/>
              <a:cs typeface="Arial" panose="020B0604020202020204" pitchFamily="34" charset="0"/>
            </a:endParaRPr>
          </a:p>
          <a:p>
            <a:pPr marL="0" indent="0" algn="just">
              <a:lnSpc>
                <a:spcPct val="115000"/>
              </a:lnSpc>
              <a:spcAft>
                <a:spcPts val="800"/>
              </a:spcAft>
              <a:buNone/>
            </a:pPr>
            <a:r>
              <a:rPr lang="en-US" sz="2400" dirty="0">
                <a:latin typeface="Avenir Medium"/>
                <a:ea typeface="Calibri" panose="020F0502020204030204" pitchFamily="34" charset="0"/>
                <a:cs typeface="Arial" panose="020B0604020202020204" pitchFamily="34" charset="0"/>
              </a:rPr>
              <a:t> </a:t>
            </a: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3717634233"/>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4000" y="-139147"/>
            <a:ext cx="9144000"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Activity 1: The Script (45min)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599469" y="1090931"/>
            <a:ext cx="8967218" cy="562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just">
              <a:lnSpc>
                <a:spcPct val="115000"/>
              </a:lnSpc>
              <a:spcAft>
                <a:spcPts val="800"/>
              </a:spcAft>
            </a:pPr>
            <a:r>
              <a:rPr lang="en-US" sz="2400" dirty="0">
                <a:effectLst/>
                <a:latin typeface="Avenir Medium"/>
                <a:ea typeface="Calibri" panose="020F0502020204030204" pitchFamily="34" charset="0"/>
                <a:cs typeface="Arial" panose="020B0604020202020204" pitchFamily="34" charset="0"/>
              </a:rPr>
              <a:t>Group Work: Participants should split into equal groups to discuss and then List societa</a:t>
            </a:r>
            <a:r>
              <a:rPr lang="en-US" sz="2400" dirty="0">
                <a:latin typeface="Avenir Medium"/>
                <a:ea typeface="Calibri" panose="020F0502020204030204" pitchFamily="34" charset="0"/>
                <a:cs typeface="Arial" panose="020B0604020202020204" pitchFamily="34" charset="0"/>
              </a:rPr>
              <a:t>l expectations of men when it comes to the following</a:t>
            </a:r>
          </a:p>
          <a:p>
            <a:pPr algn="just">
              <a:lnSpc>
                <a:spcPct val="115000"/>
              </a:lnSpc>
              <a:spcAft>
                <a:spcPts val="800"/>
              </a:spcAft>
            </a:pPr>
            <a:r>
              <a:rPr lang="en-US" sz="2400" dirty="0">
                <a:effectLst/>
                <a:latin typeface="Avenir Medium"/>
                <a:ea typeface="Calibri" panose="020F0502020204030204" pitchFamily="34" charset="0"/>
                <a:cs typeface="Arial" panose="020B0604020202020204" pitchFamily="34" charset="0"/>
              </a:rPr>
              <a:t>1. </a:t>
            </a:r>
            <a:r>
              <a:rPr lang="en-US" dirty="0">
                <a:effectLst/>
                <a:latin typeface="Avenir Medium"/>
                <a:ea typeface="Calibri" panose="020F0502020204030204" pitchFamily="34" charset="0"/>
                <a:cs typeface="Arial" panose="020B0604020202020204" pitchFamily="34" charset="0"/>
              </a:rPr>
              <a:t>Love</a:t>
            </a:r>
            <a:r>
              <a:rPr lang="en-US" dirty="0">
                <a:latin typeface="Avenir Medium"/>
                <a:ea typeface="Calibri" panose="020F0502020204030204" pitchFamily="34" charset="0"/>
                <a:cs typeface="Arial" panose="020B0604020202020204" pitchFamily="34" charset="0"/>
              </a:rPr>
              <a:t>/Relationships</a:t>
            </a:r>
          </a:p>
          <a:p>
            <a:pPr algn="just">
              <a:lnSpc>
                <a:spcPct val="115000"/>
              </a:lnSpc>
              <a:spcAft>
                <a:spcPts val="800"/>
              </a:spcAft>
            </a:pPr>
            <a:r>
              <a:rPr lang="en-US" dirty="0">
                <a:effectLst/>
                <a:latin typeface="Avenir Medium"/>
                <a:ea typeface="Calibri" panose="020F0502020204030204" pitchFamily="34" charset="0"/>
                <a:cs typeface="Arial" panose="020B0604020202020204" pitchFamily="34" charset="0"/>
              </a:rPr>
              <a:t>2. Sex</a:t>
            </a:r>
            <a:r>
              <a:rPr lang="en-US" dirty="0">
                <a:latin typeface="Avenir Medium"/>
                <a:ea typeface="Calibri" panose="020F0502020204030204" pitchFamily="34" charset="0"/>
                <a:cs typeface="Arial" panose="020B0604020202020204" pitchFamily="34" charset="0"/>
              </a:rPr>
              <a:t>/</a:t>
            </a:r>
            <a:r>
              <a:rPr lang="en-US" dirty="0">
                <a:effectLst/>
                <a:latin typeface="Avenir Medium"/>
                <a:ea typeface="Calibri" panose="020F0502020204030204" pitchFamily="34" charset="0"/>
                <a:cs typeface="Arial" panose="020B0604020202020204" pitchFamily="34" charset="0"/>
              </a:rPr>
              <a:t>Intimacy</a:t>
            </a:r>
          </a:p>
          <a:p>
            <a:pPr algn="just">
              <a:lnSpc>
                <a:spcPct val="115000"/>
              </a:lnSpc>
              <a:spcAft>
                <a:spcPts val="800"/>
              </a:spcAft>
            </a:pPr>
            <a:r>
              <a:rPr lang="en-US" dirty="0">
                <a:latin typeface="Avenir Medium"/>
                <a:ea typeface="Calibri" panose="020F0502020204030204" pitchFamily="34" charset="0"/>
                <a:cs typeface="Arial" panose="020B0604020202020204" pitchFamily="34" charset="0"/>
              </a:rPr>
              <a:t>3. Finances/strength</a:t>
            </a:r>
          </a:p>
          <a:p>
            <a:pPr algn="just">
              <a:lnSpc>
                <a:spcPct val="115000"/>
              </a:lnSpc>
              <a:spcAft>
                <a:spcPts val="800"/>
              </a:spcAft>
            </a:pPr>
            <a:r>
              <a:rPr lang="en-ZA" altLang="en-US" sz="2400" dirty="0">
                <a:latin typeface="Avenir Medium"/>
                <a:cs typeface="Arial" panose="020B0604020202020204" pitchFamily="34" charset="0"/>
              </a:rPr>
              <a:t>This time participants can </a:t>
            </a:r>
            <a:r>
              <a:rPr lang="en-ZA" altLang="en-US" sz="2400" b="1" dirty="0">
                <a:latin typeface="Avenir Medium"/>
                <a:cs typeface="Arial" panose="020B0604020202020204" pitchFamily="34" charset="0"/>
              </a:rPr>
              <a:t>discuss more generally about </a:t>
            </a:r>
            <a:r>
              <a:rPr lang="en-ZA" altLang="en-US" sz="2400" dirty="0">
                <a:latin typeface="Avenir Medium"/>
                <a:cs typeface="Arial" panose="020B0604020202020204" pitchFamily="34" charset="0"/>
              </a:rPr>
              <a:t>what they  think people expect from them in relation to the above points</a:t>
            </a:r>
          </a:p>
          <a:p>
            <a:pPr algn="just">
              <a:lnSpc>
                <a:spcPct val="115000"/>
              </a:lnSpc>
              <a:spcAft>
                <a:spcPts val="800"/>
              </a:spcAft>
            </a:pPr>
            <a:r>
              <a:rPr lang="en-ZA" altLang="en-US" sz="2400" dirty="0">
                <a:latin typeface="Avenir Medium"/>
                <a:cs typeface="Arial" panose="020B0604020202020204" pitchFamily="34" charset="0"/>
              </a:rPr>
              <a:t>During the feedback session, the aim should be to unpack these expectations, how it affects men generally and how we can shift them</a:t>
            </a:r>
            <a:endParaRPr lang="en-US" altLang="en-US" sz="2400" dirty="0">
              <a:latin typeface="Avenir Medium"/>
              <a:cs typeface="Arial" panose="020B0604020202020204" pitchFamily="34"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4483930" y="843262"/>
            <a:ext cx="2592288" cy="369332"/>
          </a:xfrm>
          <a:prstGeom prst="rect">
            <a:avLst/>
          </a:prstGeom>
          <a:noFill/>
        </p:spPr>
        <p:txBody>
          <a:bodyPr wrap="square" rtlCol="0">
            <a:spAutoFit/>
          </a:bodyPr>
          <a:lstStyle/>
          <a:p>
            <a:r>
              <a:rPr lang="en-ZA" b="1" dirty="0">
                <a:latin typeface="Avenir Book"/>
              </a:rPr>
              <a:t>Part 2: The Script (25min)</a:t>
            </a:r>
          </a:p>
        </p:txBody>
      </p:sp>
    </p:spTree>
    <p:extLst>
      <p:ext uri="{BB962C8B-B14F-4D97-AF65-F5344CB8AC3E}">
        <p14:creationId xmlns:p14="http://schemas.microsoft.com/office/powerpoint/2010/main" val="119288266"/>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9B32F64380464C9F18C670DA3F0A68" ma:contentTypeVersion="16" ma:contentTypeDescription="Create a new document." ma:contentTypeScope="" ma:versionID="1acb7aa5b8ec79807b7311e4e875525b">
  <xsd:schema xmlns:xsd="http://www.w3.org/2001/XMLSchema" xmlns:xs="http://www.w3.org/2001/XMLSchema" xmlns:p="http://schemas.microsoft.com/office/2006/metadata/properties" xmlns:ns3="2ca15c2f-6926-4c9e-ba8f-ce2429ed8cf2" xmlns:ns4="15e12444-d6f9-45a0-ab48-c6e4396a8056" targetNamespace="http://schemas.microsoft.com/office/2006/metadata/properties" ma:root="true" ma:fieldsID="56d151a675d5c390c249038fe0757bf3" ns3:_="" ns4:_="">
    <xsd:import namespace="2ca15c2f-6926-4c9e-ba8f-ce2429ed8cf2"/>
    <xsd:import namespace="15e12444-d6f9-45a0-ab48-c6e4396a80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15c2f-6926-4c9e-ba8f-ce2429ed8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12444-d6f9-45a0-ab48-c6e4396a80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ca15c2f-6926-4c9e-ba8f-ce2429ed8c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3EA2C1-5E93-46E1-B51A-143CE425F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15c2f-6926-4c9e-ba8f-ce2429ed8cf2"/>
    <ds:schemaRef ds:uri="15e12444-d6f9-45a0-ab48-c6e4396a8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CCF4F0-B7F5-42D5-94DB-1C0BC48626EF}">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15e12444-d6f9-45a0-ab48-c6e4396a8056"/>
    <ds:schemaRef ds:uri="2ca15c2f-6926-4c9e-ba8f-ce2429ed8cf2"/>
  </ds:schemaRefs>
</ds:datastoreItem>
</file>

<file path=customXml/itemProps3.xml><?xml version="1.0" encoding="utf-8"?>
<ds:datastoreItem xmlns:ds="http://schemas.openxmlformats.org/officeDocument/2006/customXml" ds:itemID="{5619C40C-C897-45F1-92E0-B34AD461C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15875</TotalTime>
  <Words>772</Words>
  <Application>Microsoft Office PowerPoint</Application>
  <PresentationFormat>Widescreen</PresentationFormat>
  <Paragraphs>155</Paragraphs>
  <Slides>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Avenir Book</vt:lpstr>
      <vt:lpstr>Avenir Medium</vt:lpstr>
      <vt:lpstr>Calibri</vt:lpstr>
      <vt:lpstr>Calibri Light</vt:lpstr>
      <vt:lpstr>Symbol</vt:lpstr>
      <vt:lpstr>Times New Roman</vt:lpstr>
      <vt:lpstr>Trebuchet MS</vt:lpstr>
      <vt:lpstr>Wingdings</vt:lpstr>
      <vt:lpstr>Office Theme</vt:lpstr>
      <vt:lpstr>Default Design</vt:lpstr>
      <vt:lpstr>Session 2: The Script of Patriarchy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Erickson, Beverley (Mrs) (Summerstrand Campus North)</dc:creator>
  <cp:lastModifiedBy>Danisa, Dan (Mr) (Summerstrand Campus South)</cp:lastModifiedBy>
  <cp:revision>10</cp:revision>
  <dcterms:created xsi:type="dcterms:W3CDTF">2021-11-09T09:46:22Z</dcterms:created>
  <dcterms:modified xsi:type="dcterms:W3CDTF">2024-01-15T12:37:47Z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0x010100AC9B32F64380464C9F18C670DA3F0A68</vt:lpwstr>
  </property>
</Properties>
</file>