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4"/>
    <p:sldMasterId id="2147483648" r:id="rId5"/>
  </p:sldMasterIdLst>
  <p:sldIdLst>
    <p:sldId id="437" r:id="rId6"/>
    <p:sldId id="430" r:id="rId7"/>
    <p:sldId id="429" r:id="rId8"/>
    <p:sldId id="449" r:id="rId9"/>
    <p:sldId id="450" r:id="rId10"/>
    <p:sldId id="452" r:id="rId11"/>
    <p:sldId id="453" r:id="rId12"/>
    <p:sldId id="454" r:id="rId13"/>
    <p:sldId id="448" r:id="rId14"/>
    <p:sldId id="455" r:id="rId15"/>
    <p:sldId id="439" r:id="rId16"/>
    <p:sldId id="460" r:id="rId17"/>
    <p:sldId id="462" r:id="rId18"/>
    <p:sldId id="458" r:id="rId19"/>
    <p:sldId id="464" r:id="rId20"/>
    <p:sldId id="461" r:id="rId21"/>
    <p:sldId id="434"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4" autoAdjust="0"/>
    <p:restoredTop sz="94660"/>
  </p:normalViewPr>
  <p:slideViewPr>
    <p:cSldViewPr snapToGrid="0">
      <p:cViewPr varScale="1">
        <p:scale>
          <a:sx n="77" d="100"/>
          <a:sy n="77" d="100"/>
        </p:scale>
        <p:origin x="76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F6AC-41F9-4856-918F-2BE8D2B83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E6B754A-A9BC-4D31-B62B-FD6F26C40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FCECFDC-A367-42E4-BA3D-7EE40492B3AA}"/>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D503873D-8E78-4C67-83BC-3A6D3CB5130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0144A86-434A-4684-AFDC-50B74D678DA7}"/>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281003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A8AE-787C-4F39-86E5-06688F2E4D7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386397-8547-48F9-A723-A3AB608BF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BC79D53-9702-4182-B702-30CBE3AB48E7}"/>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FAD7DE49-BFB6-4330-BBA9-646E880B60E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94E9ADC-227A-486C-874A-8D00EFEE45C3}"/>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6509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CCDA7-202C-426C-A272-A90FC42AF9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B2540D2-5407-44A4-A24D-69A57952DF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208A80-3C8D-4D3F-845B-AAC43B089C64}"/>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D929F4B5-A4AA-4A48-BAE1-7667B7A4E61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7921D2-A58D-4614-AD3C-0C2224429233}"/>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2615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74302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D626-132A-42DA-B91F-9A36F8AF8CC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317F7D5-ED40-4707-9C15-0D25E457A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AB3EF52-1B5F-445D-9147-623540D9BC35}"/>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7BE84586-018C-4E83-A972-F58515288AE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A354DB7-1EFF-4176-A8AF-EBD427F5D611}"/>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69305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D744-6F9C-4681-A522-D23D449DA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B72288F-E7F7-426A-B82A-5409E58D6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D27A7-19F9-41A6-9478-D893227F9474}"/>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2FC70F4E-F106-42FF-A84B-0622A002F8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322C586-805D-4DF0-B4AF-5140C8C1A24C}"/>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49006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79D5-FAD3-40D5-B40C-81299EA94F6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DB818F7-3509-4423-A47D-C4BFD8F73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0260CD2-10C1-4926-BEF3-4B2AAD50D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760B0DA-3265-4CDA-AE84-18E9E3DEE764}"/>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6" name="Footer Placeholder 5">
            <a:extLst>
              <a:ext uri="{FF2B5EF4-FFF2-40B4-BE49-F238E27FC236}">
                <a16:creationId xmlns:a16="http://schemas.microsoft.com/office/drawing/2014/main" id="{439B1833-8A21-4F32-9428-277A295F8EC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D11523D-17DA-4089-8B24-DA738F9DEE15}"/>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31370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FDEF-38FE-40FC-A129-93428AC5941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BAA1936-EEFB-43EE-B0EB-DCABBD969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3B69E-F923-4054-83DC-B2181F5377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DAF060B-FE61-4B6F-AB87-C01F7E438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AACDCA-AD22-46C9-B645-04C0C95FE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93CAEAA-FF05-4A96-8BD0-F8EB73F32442}"/>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8" name="Footer Placeholder 7">
            <a:extLst>
              <a:ext uri="{FF2B5EF4-FFF2-40B4-BE49-F238E27FC236}">
                <a16:creationId xmlns:a16="http://schemas.microsoft.com/office/drawing/2014/main" id="{0719C3BC-3DA3-4A75-9A85-F001B0A9C5D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678F189-1AD3-4D29-BE7D-99854E912158}"/>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18512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55BF-DF61-470C-A8B2-51CEEA96F87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AEAB046-E74A-406E-B913-D75A4E0ED17F}"/>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4" name="Footer Placeholder 3">
            <a:extLst>
              <a:ext uri="{FF2B5EF4-FFF2-40B4-BE49-F238E27FC236}">
                <a16:creationId xmlns:a16="http://schemas.microsoft.com/office/drawing/2014/main" id="{D15965BF-137B-4DC9-BF92-4ACCACD60A8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B55B7CB-88F2-4CC6-905C-675C1C6E5BBE}"/>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99382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508F9-599D-452E-AABB-DCF4FC376D92}"/>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3" name="Footer Placeholder 2">
            <a:extLst>
              <a:ext uri="{FF2B5EF4-FFF2-40B4-BE49-F238E27FC236}">
                <a16:creationId xmlns:a16="http://schemas.microsoft.com/office/drawing/2014/main" id="{FF5869D5-0ED4-44AB-88A6-99715E0FF76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23AD270-BC16-4DE5-A49D-0EAF188E90EE}"/>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26346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78E7-6AA6-444F-847C-3009C2DB8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15D0707-3CB7-454B-8F68-E08B8A44C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CD292D7-5A42-435C-8515-C88291622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F97F5-1DE6-4085-8DB6-841933AEB6B1}"/>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6" name="Footer Placeholder 5">
            <a:extLst>
              <a:ext uri="{FF2B5EF4-FFF2-40B4-BE49-F238E27FC236}">
                <a16:creationId xmlns:a16="http://schemas.microsoft.com/office/drawing/2014/main" id="{EA8A0FDB-87F5-4B25-841B-673965A2AA0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B5C9540-3B68-4947-886D-912EF8FA4942}"/>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80776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C68F-56F9-448C-8836-815EAFFE4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8035C22-FCA2-4AE1-80F7-B59BC8BD8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6E1A0DB-622D-4A57-8FB4-5295D479F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72DB2-77E8-48B7-B553-575BDD73A021}"/>
              </a:ext>
            </a:extLst>
          </p:cNvPr>
          <p:cNvSpPr>
            <a:spLocks noGrp="1"/>
          </p:cNvSpPr>
          <p:nvPr>
            <p:ph type="dt" sz="half" idx="10"/>
          </p:nvPr>
        </p:nvSpPr>
        <p:spPr/>
        <p:txBody>
          <a:bodyPr/>
          <a:lstStyle/>
          <a:p>
            <a:fld id="{A3DADF03-58A9-46CD-82E2-2BCCB43A01B4}" type="datetimeFigureOut">
              <a:rPr lang="en-ZA" smtClean="0"/>
              <a:t>2024/01/15</a:t>
            </a:fld>
            <a:endParaRPr lang="en-ZA"/>
          </a:p>
        </p:txBody>
      </p:sp>
      <p:sp>
        <p:nvSpPr>
          <p:cNvPr id="6" name="Footer Placeholder 5">
            <a:extLst>
              <a:ext uri="{FF2B5EF4-FFF2-40B4-BE49-F238E27FC236}">
                <a16:creationId xmlns:a16="http://schemas.microsoft.com/office/drawing/2014/main" id="{0E585656-1E48-4B69-8B82-2FC63444D07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7CB0466-3772-41E8-876A-44E101847A8A}"/>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81839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1CA3C-1F06-4713-8431-FDD7D567E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C6DCE08-C9D0-4FF1-89EB-91644F547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FBBCA83-4649-476F-B6A3-952026501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ADF03-58A9-46CD-82E2-2BCCB43A01B4}" type="datetimeFigureOut">
              <a:rPr lang="en-ZA" smtClean="0"/>
              <a:t>2024/01/15</a:t>
            </a:fld>
            <a:endParaRPr lang="en-ZA"/>
          </a:p>
        </p:txBody>
      </p:sp>
      <p:sp>
        <p:nvSpPr>
          <p:cNvPr id="5" name="Footer Placeholder 4">
            <a:extLst>
              <a:ext uri="{FF2B5EF4-FFF2-40B4-BE49-F238E27FC236}">
                <a16:creationId xmlns:a16="http://schemas.microsoft.com/office/drawing/2014/main" id="{E49BD438-5D79-4825-BC41-D3CAAAA71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941BAF0-3381-4C1F-B764-D619E99C9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F4478-0679-441C-BED0-5E4BBF5CE951}" type="slidenum">
              <a:rPr lang="en-ZA" smtClean="0"/>
              <a:t>‹#›</a:t>
            </a:fld>
            <a:endParaRPr lang="en-ZA"/>
          </a:p>
        </p:txBody>
      </p:sp>
    </p:spTree>
    <p:extLst>
      <p:ext uri="{BB962C8B-B14F-4D97-AF65-F5344CB8AC3E}">
        <p14:creationId xmlns:p14="http://schemas.microsoft.com/office/powerpoint/2010/main" val="113566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266018-9D76-0F32-5BD3-2504DF2D10A9}"/>
              </a:ext>
            </a:extLst>
          </p:cNvPr>
          <p:cNvSpPr>
            <a:spLocks noGrp="1" noChangeArrowheads="1"/>
          </p:cNvSpPr>
          <p:nvPr>
            <p:ph type="title"/>
          </p:nvPr>
        </p:nvSpPr>
        <p:spPr bwMode="auto">
          <a:xfrm>
            <a:off x="431800" y="404813"/>
            <a:ext cx="11328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B50CB4FB-430C-CFEB-8D8D-6239FF025278}"/>
              </a:ext>
            </a:extLst>
          </p:cNvPr>
          <p:cNvSpPr>
            <a:spLocks noGrp="1" noChangeArrowheads="1"/>
          </p:cNvSpPr>
          <p:nvPr>
            <p:ph type="body" idx="1"/>
          </p:nvPr>
        </p:nvSpPr>
        <p:spPr bwMode="auto">
          <a:xfrm>
            <a:off x="431801" y="1484313"/>
            <a:ext cx="113411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pic>
        <p:nvPicPr>
          <p:cNvPr id="1028" name="Picture 5">
            <a:extLst>
              <a:ext uri="{FF2B5EF4-FFF2-40B4-BE49-F238E27FC236}">
                <a16:creationId xmlns:a16="http://schemas.microsoft.com/office/drawing/2014/main" id="{2AF3B56A-18D2-A706-8155-28CA9C6994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3000"/>
            <a:ext cx="1219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2" r:id="rId1"/>
  </p:sldLayoutIdLst>
  <p:txStyles>
    <p:titleStyle>
      <a:lvl1pPr algn="l" rtl="0" eaLnBrk="0" fontAlgn="base" hangingPunct="0">
        <a:spcBef>
          <a:spcPct val="0"/>
        </a:spcBef>
        <a:spcAft>
          <a:spcPct val="0"/>
        </a:spcAft>
        <a:defRPr sz="4000">
          <a:solidFill>
            <a:srgbClr val="001027"/>
          </a:solidFill>
          <a:latin typeface="Avenir Medium"/>
          <a:ea typeface="ＭＳ Ｐゴシック" charset="0"/>
          <a:cs typeface="+mj-cs"/>
        </a:defRPr>
      </a:lvl1pPr>
      <a:lvl2pPr algn="l" rtl="0" eaLnBrk="0" fontAlgn="base" hangingPunct="0">
        <a:spcBef>
          <a:spcPct val="0"/>
        </a:spcBef>
        <a:spcAft>
          <a:spcPct val="0"/>
        </a:spcAft>
        <a:defRPr sz="4000">
          <a:solidFill>
            <a:srgbClr val="001027"/>
          </a:solidFill>
          <a:latin typeface="Avenir Medium" charset="0"/>
          <a:ea typeface="ＭＳ Ｐゴシック" charset="0"/>
        </a:defRPr>
      </a:lvl2pPr>
      <a:lvl3pPr algn="l" rtl="0" eaLnBrk="0" fontAlgn="base" hangingPunct="0">
        <a:spcBef>
          <a:spcPct val="0"/>
        </a:spcBef>
        <a:spcAft>
          <a:spcPct val="0"/>
        </a:spcAft>
        <a:defRPr sz="4000">
          <a:solidFill>
            <a:srgbClr val="001027"/>
          </a:solidFill>
          <a:latin typeface="Avenir Medium" charset="0"/>
          <a:ea typeface="ＭＳ Ｐゴシック" charset="0"/>
        </a:defRPr>
      </a:lvl3pPr>
      <a:lvl4pPr algn="l" rtl="0" eaLnBrk="0" fontAlgn="base" hangingPunct="0">
        <a:spcBef>
          <a:spcPct val="0"/>
        </a:spcBef>
        <a:spcAft>
          <a:spcPct val="0"/>
        </a:spcAft>
        <a:defRPr sz="4000">
          <a:solidFill>
            <a:srgbClr val="001027"/>
          </a:solidFill>
          <a:latin typeface="Avenir Medium" charset="0"/>
          <a:ea typeface="ＭＳ Ｐゴシック" charset="0"/>
        </a:defRPr>
      </a:lvl4pPr>
      <a:lvl5pPr algn="l" rtl="0" eaLnBrk="0" fontAlgn="base" hangingPunct="0">
        <a:spcBef>
          <a:spcPct val="0"/>
        </a:spcBef>
        <a:spcAft>
          <a:spcPct val="0"/>
        </a:spcAft>
        <a:defRPr sz="4000">
          <a:solidFill>
            <a:srgbClr val="001027"/>
          </a:solidFill>
          <a:latin typeface="Avenir Medium" charset="0"/>
          <a:ea typeface="ＭＳ Ｐゴシック"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FEC000"/>
        </a:buClr>
        <a:buSzPct val="75000"/>
        <a:buFont typeface="Wingdings" panose="05000000000000000000" pitchFamily="2" charset="2"/>
        <a:buChar char="§"/>
        <a:defRPr sz="2000">
          <a:solidFill>
            <a:schemeClr val="tx1"/>
          </a:solidFill>
          <a:latin typeface="Avenir Book"/>
          <a:ea typeface="ＭＳ Ｐゴシック" charset="0"/>
          <a:cs typeface="+mn-cs"/>
        </a:defRPr>
      </a:lvl1pPr>
      <a:lvl2pPr marL="347663" indent="-173038" algn="l" rtl="0" eaLnBrk="0" fontAlgn="base" hangingPunct="0">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0" fontAlgn="base" hangingPunct="0">
        <a:spcBef>
          <a:spcPct val="20000"/>
        </a:spcBef>
        <a:spcAft>
          <a:spcPct val="0"/>
        </a:spcAft>
        <a:buClr>
          <a:srgbClr val="FEC000"/>
        </a:buClr>
        <a:buSzPct val="75000"/>
        <a:buFont typeface="Arial" panose="020B0604020202020204" pitchFamily="34" charset="0"/>
        <a:buChar char="-"/>
        <a:defRPr sz="2000">
          <a:solidFill>
            <a:schemeClr val="tx1"/>
          </a:solidFill>
          <a:latin typeface="Avenir Book"/>
          <a:ea typeface="ＭＳ Ｐゴシック" charset="0"/>
        </a:defRPr>
      </a:lvl3pPr>
      <a:lvl4pPr marL="16002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air of brown shoes with eyes drawn on them&#10;&#10;Description automatically generated">
            <a:extLst>
              <a:ext uri="{FF2B5EF4-FFF2-40B4-BE49-F238E27FC236}">
                <a16:creationId xmlns:a16="http://schemas.microsoft.com/office/drawing/2014/main" id="{DF20C5BD-C195-456D-964B-135452B002D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388" r="-1" b="9286"/>
          <a:stretch/>
        </p:blipFill>
        <p:spPr>
          <a:xfrm>
            <a:off x="4547937" y="-5"/>
            <a:ext cx="7644062" cy="3681406"/>
          </a:xfrm>
          <a:prstGeom prst="rect">
            <a:avLst/>
          </a:prstGeom>
        </p:spPr>
      </p:pic>
      <p:pic>
        <p:nvPicPr>
          <p:cNvPr id="50" name="Picture 49" descr="A yellow logo on a blue background&#10;&#10;Description automatically generated">
            <a:extLst>
              <a:ext uri="{FF2B5EF4-FFF2-40B4-BE49-F238E27FC236}">
                <a16:creationId xmlns:a16="http://schemas.microsoft.com/office/drawing/2014/main" id="{F8F4ABBD-D069-4746-8531-4A11C53B3261}"/>
              </a:ext>
            </a:extLst>
          </p:cNvPr>
          <p:cNvPicPr>
            <a:picLocks noChangeAspect="1"/>
          </p:cNvPicPr>
          <p:nvPr/>
        </p:nvPicPr>
        <p:blipFill rotWithShape="1">
          <a:blip r:embed="rId3">
            <a:extLst>
              <a:ext uri="{28A0092B-C50C-407E-A947-70E740481C1C}">
                <a14:useLocalDpi xmlns:a14="http://schemas.microsoft.com/office/drawing/2010/main" val="0"/>
              </a:ext>
            </a:extLst>
          </a:blip>
          <a:srcRect l="11910" r="861" b="2"/>
          <a:stretch/>
        </p:blipFill>
        <p:spPr>
          <a:xfrm>
            <a:off x="4547938" y="3681409"/>
            <a:ext cx="7644062" cy="3176595"/>
          </a:xfrm>
          <a:prstGeom prst="rect">
            <a:avLst/>
          </a:prstGeom>
        </p:spPr>
      </p:pic>
      <p:sp>
        <p:nvSpPr>
          <p:cNvPr id="102" name="Rectangle 10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153D99F-3B8A-4950-B350-ED7503555180}"/>
              </a:ext>
            </a:extLst>
          </p:cNvPr>
          <p:cNvSpPr>
            <a:spLocks noGrp="1"/>
          </p:cNvSpPr>
          <p:nvPr>
            <p:ph type="title"/>
          </p:nvPr>
        </p:nvSpPr>
        <p:spPr>
          <a:xfrm>
            <a:off x="838200" y="1115219"/>
            <a:ext cx="5395912" cy="2387600"/>
          </a:xfrm>
        </p:spPr>
        <p:txBody>
          <a:bodyPr vert="horz" lIns="91440" tIns="45720" rIns="91440" bIns="45720" rtlCol="0" anchor="b">
            <a:normAutofit/>
          </a:bodyPr>
          <a:lstStyle/>
          <a:p>
            <a:pPr>
              <a:spcAft>
                <a:spcPts val="1067"/>
              </a:spcAft>
            </a:pPr>
            <a:r>
              <a:rPr lang="en-US" altLang="en-US" sz="5000" b="1" kern="1200" dirty="0">
                <a:solidFill>
                  <a:schemeClr val="bg1"/>
                </a:solidFill>
                <a:latin typeface="+mj-lt"/>
                <a:ea typeface="+mj-ea"/>
                <a:cs typeface="+mj-cs"/>
              </a:rPr>
              <a:t>Session </a:t>
            </a:r>
            <a:r>
              <a:rPr lang="en-US" altLang="en-US" sz="5000" b="1" dirty="0">
                <a:solidFill>
                  <a:schemeClr val="bg1"/>
                </a:solidFill>
              </a:rPr>
              <a:t>3</a:t>
            </a:r>
            <a:r>
              <a:rPr lang="en-US" altLang="en-US" sz="5000" b="1" kern="1200" dirty="0">
                <a:solidFill>
                  <a:schemeClr val="bg1"/>
                </a:solidFill>
                <a:latin typeface="+mj-lt"/>
                <a:ea typeface="+mj-ea"/>
                <a:cs typeface="+mj-cs"/>
              </a:rPr>
              <a:t>: </a:t>
            </a:r>
            <a:r>
              <a:rPr lang="en-US" altLang="en-US" sz="5000" b="1" dirty="0">
                <a:solidFill>
                  <a:schemeClr val="bg1"/>
                </a:solidFill>
              </a:rPr>
              <a:t>Masculinity &amp; Violence</a:t>
            </a:r>
            <a:endParaRPr lang="en-US" altLang="en-US" sz="5000" b="1" kern="1200" dirty="0">
              <a:solidFill>
                <a:schemeClr val="bg1"/>
              </a:solidFill>
              <a:latin typeface="+mj-lt"/>
              <a:ea typeface="+mj-ea"/>
              <a:cs typeface="+mj-cs"/>
            </a:endParaRPr>
          </a:p>
        </p:txBody>
      </p:sp>
      <p:cxnSp>
        <p:nvCxnSpPr>
          <p:cNvPr id="104" name="Straight Connector 10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background with white text and yellow triangles&#10;&#10;Description automatically generated">
            <a:extLst>
              <a:ext uri="{FF2B5EF4-FFF2-40B4-BE49-F238E27FC236}">
                <a16:creationId xmlns:a16="http://schemas.microsoft.com/office/drawing/2014/main" id="{869F529E-3224-44B1-8754-46F1500EAE51}"/>
              </a:ext>
            </a:extLst>
          </p:cNvPr>
          <p:cNvPicPr>
            <a:picLocks noChangeAspect="1"/>
          </p:cNvPicPr>
          <p:nvPr/>
        </p:nvPicPr>
        <p:blipFill rotWithShape="1">
          <a:blip r:embed="rId4"/>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6856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4000" y="0"/>
            <a:ext cx="9144000"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1: My Breaking Point </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1046318" y="1352551"/>
            <a:ext cx="9144000" cy="427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lgn="just">
              <a:lnSpc>
                <a:spcPct val="114999"/>
              </a:lnSpc>
              <a:spcAft>
                <a:spcPts val="800"/>
              </a:spcAft>
              <a:buNone/>
            </a:pPr>
            <a:endParaRPr lang="en-US" dirty="0">
              <a:latin typeface="Avenir Book"/>
              <a:ea typeface="ＭＳ Ｐゴシック"/>
            </a:endParaRPr>
          </a:p>
          <a:p>
            <a:pPr marL="344170" indent="-344170" algn="just">
              <a:lnSpc>
                <a:spcPct val="114999"/>
              </a:lnSpc>
              <a:spcAft>
                <a:spcPts val="800"/>
              </a:spcAft>
            </a:pPr>
            <a:r>
              <a:rPr lang="en-US" sz="2400" dirty="0">
                <a:latin typeface="Avenir Medium"/>
                <a:ea typeface="ＭＳ Ｐゴシック"/>
              </a:rPr>
              <a:t>Group Discussion:  Participants  must reflect on their past and think about a moment in their life when they became violent. </a:t>
            </a:r>
            <a:endParaRPr lang="en-US" sz="2400" dirty="0">
              <a:latin typeface="Avenir Medium"/>
              <a:ea typeface="ＭＳ Ｐゴシック"/>
              <a:cs typeface="Arial"/>
            </a:endParaRPr>
          </a:p>
          <a:p>
            <a:pPr marL="344170" indent="-344170" algn="just">
              <a:lnSpc>
                <a:spcPct val="114999"/>
              </a:lnSpc>
              <a:spcAft>
                <a:spcPts val="800"/>
              </a:spcAft>
            </a:pPr>
            <a:r>
              <a:rPr lang="en-US" sz="2400" dirty="0">
                <a:latin typeface="Avenir Medium"/>
                <a:ea typeface="ＭＳ Ｐゴシック"/>
              </a:rPr>
              <a:t>Participants will then  share about a point in their life where they lost themselves and became violent. </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What caused it?</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 What role if any, did the need to prove your manhood play a factor? </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 Was there another alternative to violence at the time?</a:t>
            </a:r>
            <a:endParaRPr lang="en-US"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5019390" y="781478"/>
            <a:ext cx="2427531" cy="369332"/>
          </a:xfrm>
          <a:prstGeom prst="rect">
            <a:avLst/>
          </a:prstGeom>
          <a:noFill/>
        </p:spPr>
        <p:txBody>
          <a:bodyPr wrap="square" lIns="91440" tIns="45720" rIns="91440" bIns="45720" rtlCol="0" anchor="t">
            <a:spAutoFit/>
          </a:bodyPr>
          <a:lstStyle/>
          <a:p>
            <a:r>
              <a:rPr lang="en-ZA" b="1" dirty="0">
                <a:cs typeface="Arial"/>
              </a:rPr>
              <a:t>20 Minute</a:t>
            </a:r>
          </a:p>
        </p:txBody>
      </p:sp>
    </p:spTree>
    <p:extLst>
      <p:ext uri="{BB962C8B-B14F-4D97-AF65-F5344CB8AC3E}">
        <p14:creationId xmlns:p14="http://schemas.microsoft.com/office/powerpoint/2010/main" val="181168228"/>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‘Agree | Disagree?’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105346" y="1144076"/>
            <a:ext cx="12086654" cy="552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marL="344170" indent="-344170" algn="just">
              <a:lnSpc>
                <a:spcPct val="150000"/>
              </a:lnSpc>
              <a:buNone/>
            </a:pPr>
            <a:r>
              <a:rPr lang="en-US" sz="2400" dirty="0">
                <a:latin typeface="Avenir Medium"/>
                <a:ea typeface="ＭＳ Ｐゴシック"/>
              </a:rPr>
              <a:t>Task: Participants should stand in a single line as the facilitator reads out a statement/belief . Participants will then take two steps to the left if they agree, two steps two the right if they disagree or standstill if they are in between/unsure.</a:t>
            </a:r>
          </a:p>
          <a:p>
            <a:pPr marL="344170" indent="-344170" algn="just">
              <a:lnSpc>
                <a:spcPct val="150000"/>
              </a:lnSpc>
              <a:buNone/>
            </a:pPr>
            <a:endParaRPr lang="en-US" sz="2400" dirty="0">
              <a:latin typeface="Avenir Medium"/>
              <a:ea typeface="ＭＳ Ｐゴシック"/>
            </a:endParaRPr>
          </a:p>
          <a:p>
            <a:pPr algn="just">
              <a:lnSpc>
                <a:spcPct val="150000"/>
              </a:lnSpc>
              <a:buFont typeface="Arial" panose="020B0604020202020204" pitchFamily="34" charset="0"/>
              <a:buChar char="•"/>
            </a:pPr>
            <a:r>
              <a:rPr lang="en-US" i="1" dirty="0">
                <a:latin typeface="Avenir Medium"/>
                <a:ea typeface="ＭＳ Ｐゴシック"/>
              </a:rPr>
              <a:t>Depending on the time and what works best for the group, participants must critically reflect on how said belief might be harmful. They  can either discuss after each point or after all the statements have been read</a:t>
            </a:r>
            <a:r>
              <a:rPr lang="en-US" sz="2400" dirty="0">
                <a:latin typeface="Avenir Medium"/>
                <a:ea typeface="ＭＳ Ｐゴシック"/>
              </a:rPr>
              <a:t>.</a:t>
            </a:r>
          </a:p>
          <a:p>
            <a:pPr algn="just">
              <a:lnSpc>
                <a:spcPct val="150000"/>
              </a:lnSpc>
              <a:buFont typeface="Arial" panose="020B0604020202020204" pitchFamily="34" charset="0"/>
              <a:buChar char="•"/>
            </a:pPr>
            <a:endParaRPr lang="en-US" sz="2400" dirty="0">
              <a:latin typeface="Avenir Medium"/>
              <a:ea typeface="ＭＳ Ｐゴシック"/>
            </a:endParaRPr>
          </a:p>
          <a:p>
            <a:pPr marL="344170" indent="-344170" algn="just">
              <a:lnSpc>
                <a:spcPct val="150000"/>
              </a:lnSpc>
              <a:buNone/>
            </a:pPr>
            <a:endParaRPr lang="en-US"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2C01907D-4553-CF3E-0F26-C72AD899A415}"/>
              </a:ext>
            </a:extLst>
          </p:cNvPr>
          <p:cNvSpPr txBox="1"/>
          <p:nvPr/>
        </p:nvSpPr>
        <p:spPr>
          <a:xfrm>
            <a:off x="4191000" y="769317"/>
            <a:ext cx="8001000" cy="369332"/>
          </a:xfrm>
          <a:prstGeom prst="rect">
            <a:avLst/>
          </a:prstGeom>
          <a:noFill/>
        </p:spPr>
        <p:txBody>
          <a:bodyPr wrap="square" rtlCol="0">
            <a:spAutoFit/>
          </a:bodyPr>
          <a:lstStyle/>
          <a:p>
            <a:r>
              <a:rPr lang="en-ZA" dirty="0">
                <a:latin typeface="Avenir Medium"/>
              </a:rPr>
              <a:t>Myth or Fact : 30 minutes</a:t>
            </a:r>
          </a:p>
        </p:txBody>
      </p:sp>
    </p:spTree>
    <p:extLst>
      <p:ext uri="{BB962C8B-B14F-4D97-AF65-F5344CB8AC3E}">
        <p14:creationId xmlns:p14="http://schemas.microsoft.com/office/powerpoint/2010/main" val="488663431"/>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‘Agree | Disagree?’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553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lgn="just">
              <a:lnSpc>
                <a:spcPct val="115000"/>
              </a:lnSpc>
              <a:spcAft>
                <a:spcPts val="800"/>
              </a:spcAft>
              <a:buNone/>
            </a:pPr>
            <a:r>
              <a:rPr lang="en-ZA" altLang="en-US" sz="2400" dirty="0">
                <a:latin typeface="Avenir Medium"/>
              </a:rPr>
              <a:t>Statements </a:t>
            </a:r>
          </a:p>
          <a:p>
            <a:pPr marL="344170" indent="-344170" algn="just">
              <a:buNone/>
            </a:pPr>
            <a:r>
              <a:rPr lang="en-ZA" altLang="en-US" sz="2400" dirty="0">
                <a:latin typeface="Avenir Medium"/>
              </a:rPr>
              <a:t>    </a:t>
            </a:r>
            <a:endParaRPr lang="en-US" sz="2000" dirty="0">
              <a:latin typeface="Avenir Medium"/>
              <a:ea typeface="ＭＳ Ｐゴシック"/>
            </a:endParaRPr>
          </a:p>
          <a:p>
            <a:pPr marL="344170" indent="-344170" algn="just"/>
            <a:r>
              <a:rPr lang="en-US" dirty="0">
                <a:latin typeface="Avenir Medium"/>
                <a:ea typeface="ＭＳ Ｐゴシック"/>
              </a:rPr>
              <a:t>Buying a woman,</a:t>
            </a:r>
            <a:r>
              <a:rPr lang="en-US" sz="2000" dirty="0">
                <a:latin typeface="Avenir Medium"/>
                <a:ea typeface="ＭＳ Ｐゴシック"/>
              </a:rPr>
              <a:t> a lot of expensive drinks at the club means that they should go home with you.</a:t>
            </a:r>
          </a:p>
          <a:p>
            <a:pPr marL="344170" indent="-344170" algn="just">
              <a:buFont typeface="Wingdings"/>
              <a:buChar char="§"/>
            </a:pPr>
            <a:r>
              <a:rPr lang="en-US" sz="2000" dirty="0">
                <a:latin typeface="Avenir Medium"/>
                <a:ea typeface="ＭＳ Ｐゴシック"/>
              </a:rPr>
              <a:t>Someone accepting an invite to your house, late at night when you are alone means that they want to have sex with you.</a:t>
            </a:r>
          </a:p>
          <a:p>
            <a:pPr marL="344170" indent="-344170" algn="just">
              <a:buFont typeface="Wingdings"/>
              <a:buChar char="§"/>
            </a:pPr>
            <a:r>
              <a:rPr lang="en-US" sz="2000" dirty="0">
                <a:latin typeface="Avenir Medium"/>
                <a:ea typeface="ＭＳ Ｐゴシック"/>
              </a:rPr>
              <a:t>Anger Causes violence</a:t>
            </a:r>
          </a:p>
          <a:p>
            <a:pPr marL="344170" indent="-344170" algn="just">
              <a:buFont typeface="Wingdings"/>
              <a:buChar char="§"/>
            </a:pPr>
            <a:r>
              <a:rPr lang="en-US" sz="2000" dirty="0">
                <a:latin typeface="Avenir Medium"/>
                <a:ea typeface="ＭＳ Ｐゴシック"/>
              </a:rPr>
              <a:t>A real man can control his women.</a:t>
            </a:r>
          </a:p>
          <a:p>
            <a:pPr marL="344170" indent="-344170" algn="just">
              <a:buFont typeface="Wingdings"/>
              <a:buChar char="§"/>
            </a:pPr>
            <a:r>
              <a:rPr lang="en-US" dirty="0">
                <a:latin typeface="Avenir Medium"/>
                <a:ea typeface="ＭＳ Ｐゴシック"/>
              </a:rPr>
              <a:t>Jealousy is a sign of love</a:t>
            </a:r>
            <a:endParaRPr lang="en-US" sz="2000" dirty="0">
              <a:latin typeface="Avenir Medium"/>
              <a:ea typeface="ＭＳ Ｐゴシック"/>
            </a:endParaRPr>
          </a:p>
          <a:p>
            <a:pPr marL="344170" indent="-344170" algn="just">
              <a:buFont typeface="Wingdings"/>
              <a:buChar char="§"/>
            </a:pPr>
            <a:r>
              <a:rPr lang="en-US" dirty="0">
                <a:latin typeface="Avenir Medium"/>
                <a:ea typeface="ＭＳ Ｐゴシック"/>
              </a:rPr>
              <a:t>Sometimes women put themselves in dangerous situations</a:t>
            </a:r>
            <a:r>
              <a:rPr lang="en-ZA" dirty="0">
                <a:latin typeface="Avenir Medium"/>
                <a:ea typeface="ＭＳ Ｐゴシック"/>
              </a:rPr>
              <a:t> where they can be sexually assaulted.</a:t>
            </a:r>
          </a:p>
          <a:p>
            <a:pPr marL="344170" indent="-344170" algn="just">
              <a:buFont typeface="Wingdings"/>
              <a:buChar char="§"/>
            </a:pPr>
            <a:r>
              <a:rPr lang="en-US" sz="2000" dirty="0">
                <a:latin typeface="Avenir Medium"/>
                <a:ea typeface="ＭＳ Ｐゴシック"/>
              </a:rPr>
              <a:t>Women make false allegations all the time.</a:t>
            </a:r>
          </a:p>
          <a:p>
            <a:pPr marL="344170" indent="-344170" algn="just">
              <a:buFont typeface="Wingdings"/>
              <a:buChar char="§"/>
            </a:pPr>
            <a:r>
              <a:rPr lang="en-US" dirty="0">
                <a:latin typeface="Avenir Medium"/>
                <a:ea typeface="ＭＳ Ｐゴシック"/>
              </a:rPr>
              <a:t>Sometimes women play hard-to-get. So when they say no it mean’s keep trying</a:t>
            </a:r>
            <a:endParaRPr lang="en-US" sz="2000" dirty="0">
              <a:latin typeface="Avenir Medium"/>
              <a:ea typeface="ＭＳ Ｐゴシック"/>
            </a:endParaRPr>
          </a:p>
          <a:p>
            <a:pPr marL="344170" indent="-344170" algn="just">
              <a:buFont typeface="Wingdings"/>
              <a:buChar char="§"/>
            </a:pPr>
            <a:r>
              <a:rPr lang="en-US" dirty="0">
                <a:latin typeface="Avenir Medium"/>
                <a:ea typeface="ＭＳ Ｐゴシック"/>
              </a:rPr>
              <a:t>Women need to dress respectable to avoid being assaulted.</a:t>
            </a:r>
            <a:endParaRPr lang="en-US" sz="2000" dirty="0">
              <a:latin typeface="Avenir Medium"/>
              <a:ea typeface="ＭＳ Ｐゴシック"/>
            </a:endParaRPr>
          </a:p>
          <a:p>
            <a:pPr marL="344170" indent="-344170" algn="just">
              <a:buFont typeface="Wingdings"/>
              <a:buChar char="§"/>
            </a:pPr>
            <a:r>
              <a:rPr lang="en-US" sz="2000" dirty="0">
                <a:latin typeface="Avenir Medium"/>
                <a:ea typeface="ＭＳ Ｐゴシック"/>
              </a:rPr>
              <a:t>Men are naturally violent</a:t>
            </a:r>
          </a:p>
          <a:p>
            <a:pPr marL="0" indent="0" algn="just">
              <a:lnSpc>
                <a:spcPct val="115000"/>
              </a:lnSpc>
              <a:spcAft>
                <a:spcPts val="800"/>
              </a:spcAft>
              <a:buNone/>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298611886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291E9-1AAB-C8D9-22C4-FE2F3D08B100}"/>
              </a:ext>
            </a:extLst>
          </p:cNvPr>
          <p:cNvPicPr>
            <a:picLocks noChangeAspect="1"/>
          </p:cNvPicPr>
          <p:nvPr/>
        </p:nvPicPr>
        <p:blipFill>
          <a:blip r:embed="rId2"/>
          <a:stretch>
            <a:fillRect/>
          </a:stretch>
        </p:blipFill>
        <p:spPr>
          <a:xfrm>
            <a:off x="1282148" y="-24727"/>
            <a:ext cx="9173817" cy="6753493"/>
          </a:xfrm>
          <a:prstGeom prst="rect">
            <a:avLst/>
          </a:prstGeom>
        </p:spPr>
      </p:pic>
    </p:spTree>
    <p:extLst>
      <p:ext uri="{BB962C8B-B14F-4D97-AF65-F5344CB8AC3E}">
        <p14:creationId xmlns:p14="http://schemas.microsoft.com/office/powerpoint/2010/main" val="413893667"/>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What is Rape Culture?’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684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marL="344170" indent="-344170" algn="just">
              <a:buNone/>
            </a:pPr>
            <a:r>
              <a:rPr lang="en-US" sz="2400" dirty="0">
                <a:latin typeface="Avenir Medium"/>
                <a:ea typeface="ＭＳ Ｐゴシック"/>
              </a:rPr>
              <a:t>What is Rape Culture?</a:t>
            </a:r>
          </a:p>
          <a:p>
            <a:pPr marL="344170" indent="-344170" algn="just">
              <a:buNone/>
            </a:pPr>
            <a:endParaRPr lang="en-US" sz="2400" dirty="0">
              <a:latin typeface="Avenir Medium"/>
              <a:ea typeface="ＭＳ Ｐゴシック"/>
            </a:endParaRPr>
          </a:p>
          <a:p>
            <a:pPr algn="just">
              <a:buFont typeface="Arial" panose="020B0604020202020204" pitchFamily="34" charset="0"/>
              <a:buChar char="•"/>
            </a:pPr>
            <a:r>
              <a:rPr lang="en-ZA" sz="2400" dirty="0">
                <a:latin typeface="Avenir Medium"/>
                <a:ea typeface="ＭＳ Ｐゴシック"/>
              </a:rPr>
              <a:t>Rape culture is the social environment that allows sexual violence to be normalized and justified, </a:t>
            </a:r>
            <a:r>
              <a:rPr lang="en-ZA" sz="2400" dirty="0" err="1">
                <a:latin typeface="Avenir Medium"/>
                <a:ea typeface="ＭＳ Ｐゴシック"/>
              </a:rPr>
              <a:t>fueled</a:t>
            </a:r>
            <a:r>
              <a:rPr lang="en-ZA" sz="2400" dirty="0">
                <a:latin typeface="Avenir Medium"/>
                <a:ea typeface="ＭＳ Ｐゴシック"/>
              </a:rPr>
              <a:t> by the persistent gender inequalities and attitudes about gender and sexuality.  </a:t>
            </a:r>
          </a:p>
          <a:p>
            <a:pPr algn="just">
              <a:buFont typeface="Arial" panose="020B0604020202020204" pitchFamily="34" charset="0"/>
              <a:buChar char="•"/>
            </a:pPr>
            <a:r>
              <a:rPr lang="en-ZA" sz="2400" dirty="0">
                <a:latin typeface="Avenir Medium"/>
                <a:ea typeface="ＭＳ Ｐゴシック"/>
              </a:rPr>
              <a:t>It persists through language, attitudes and beliefs which objectify women’ and blames them for being victims of abuse.</a:t>
            </a:r>
            <a:endParaRPr lang="en-ZA" sz="2400" b="1" dirty="0">
              <a:latin typeface="Avenir Medium"/>
              <a:ea typeface="ＭＳ Ｐゴシック"/>
            </a:endParaRPr>
          </a:p>
          <a:p>
            <a:pPr algn="just">
              <a:buFont typeface="Arial" panose="020B0604020202020204" pitchFamily="34" charset="0"/>
              <a:buChar char="•"/>
            </a:pPr>
            <a:r>
              <a:rPr lang="en-ZA" sz="2400" b="1" dirty="0">
                <a:latin typeface="Avenir Medium"/>
                <a:ea typeface="ＭＳ Ｐゴシック"/>
              </a:rPr>
              <a:t>Rape-affirming beliefs are embedded in our language: “She was dressed like a slut. She was asking for it,”</a:t>
            </a:r>
          </a:p>
          <a:p>
            <a:pPr algn="just">
              <a:buFont typeface="Arial" panose="020B0604020202020204" pitchFamily="34" charset="0"/>
              <a:buChar char="•"/>
            </a:pPr>
            <a:r>
              <a:rPr lang="en-ZA" sz="2400" b="1" dirty="0">
                <a:latin typeface="Avenir Medium"/>
                <a:ea typeface="ＭＳ Ｐゴシック"/>
              </a:rPr>
              <a:t>It is part of popular song lyrics: “I know you want it.”</a:t>
            </a:r>
          </a:p>
          <a:p>
            <a:pPr algn="just">
              <a:buFont typeface="Arial" panose="020B0604020202020204" pitchFamily="34" charset="0"/>
              <a:buChar char="•"/>
            </a:pPr>
            <a:r>
              <a:rPr lang="en-ZA" sz="2400" b="1" dirty="0">
                <a:latin typeface="Avenir Medium"/>
                <a:ea typeface="ＭＳ Ｐゴシック"/>
              </a:rPr>
              <a:t>It is normalized by objectifying women and calling them names in pop culture and media.</a:t>
            </a:r>
          </a:p>
          <a:p>
            <a:pPr marL="344170" indent="-344170" algn="just">
              <a:buNone/>
            </a:pPr>
            <a:endParaRPr lang="en-US" sz="2400" dirty="0">
              <a:latin typeface="Avenir Medium"/>
            </a:endParaRPr>
          </a:p>
          <a:p>
            <a:pPr marL="344170" indent="-344170" algn="just">
              <a:buNone/>
            </a:pPr>
            <a:endParaRPr lang="en-US" sz="2400" dirty="0">
              <a:latin typeface="Avenir Medium"/>
            </a:endParaRPr>
          </a:p>
          <a:p>
            <a:pPr marL="344170" indent="-344170" algn="just"/>
            <a:endParaRPr lang="en-US" sz="2400"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438202078"/>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B9B357-2343-673A-26F9-4BD8E88A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541891124"/>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What is Rape Culture?’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300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algn="just">
              <a:buFont typeface="Arial" panose="020B0604020202020204" pitchFamily="34" charset="0"/>
              <a:buChar char="•"/>
            </a:pPr>
            <a:r>
              <a:rPr lang="en-ZA" sz="2400" b="1" dirty="0">
                <a:latin typeface="Avenir Medium"/>
                <a:ea typeface="ＭＳ Ｐゴシック"/>
              </a:rPr>
              <a:t>You have the power to choose to leave behind language and lyrics that blame victims, objectify women and excuse sexual harassment. What a woman is wearing, what and how much she had to drink, and where she was at a certain time, is not an invitation to rape her.</a:t>
            </a:r>
            <a:endParaRPr lang="en-US" sz="2400" b="1" dirty="0">
              <a:latin typeface="Avenir Medium"/>
              <a:ea typeface="ＭＳ Ｐゴシック"/>
            </a:endParaRPr>
          </a:p>
          <a:p>
            <a:pPr marL="344170" indent="-344170" algn="just">
              <a:buNone/>
            </a:pPr>
            <a:endParaRPr lang="en-US" sz="2400" dirty="0">
              <a:latin typeface="Avenir Medium"/>
            </a:endParaRPr>
          </a:p>
          <a:p>
            <a:pPr marL="344170" indent="-344170" algn="just"/>
            <a:endParaRPr lang="en-US" sz="2400"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2702555187"/>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5400" dirty="0">
              <a:solidFill>
                <a:schemeClr val="bg1">
                  <a:lumMod val="95000"/>
                  <a:lumOff val="5000"/>
                </a:schemeClr>
              </a:solidFill>
              <a:latin typeface="+mj-lt"/>
              <a:ea typeface="+mj-ea"/>
              <a:cs typeface="+mj-cs"/>
            </a:endParaRP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
        <p:nvSpPr>
          <p:cNvPr id="2" name="TextBox 1">
            <a:extLst>
              <a:ext uri="{FF2B5EF4-FFF2-40B4-BE49-F238E27FC236}">
                <a16:creationId xmlns:a16="http://schemas.microsoft.com/office/drawing/2014/main" id="{B92F0536-147B-467C-A8D7-8CE5282518FE}"/>
              </a:ext>
            </a:extLst>
          </p:cNvPr>
          <p:cNvSpPr txBox="1"/>
          <p:nvPr/>
        </p:nvSpPr>
        <p:spPr>
          <a:xfrm>
            <a:off x="3528508" y="1968649"/>
            <a:ext cx="4840941" cy="1569660"/>
          </a:xfrm>
          <a:prstGeom prst="rect">
            <a:avLst/>
          </a:prstGeom>
          <a:noFill/>
        </p:spPr>
        <p:txBody>
          <a:bodyPr wrap="square" rtlCol="0">
            <a:spAutoFit/>
          </a:bodyPr>
          <a:lstStyle/>
          <a:p>
            <a:pPr algn="ctr"/>
            <a:r>
              <a:rPr lang="en-ZA" sz="4800" dirty="0">
                <a:solidFill>
                  <a:schemeClr val="bg1"/>
                </a:solidFill>
                <a:latin typeface="Avenir Medium"/>
              </a:rPr>
              <a:t>Reflections and closing</a:t>
            </a:r>
          </a:p>
        </p:txBody>
      </p:sp>
    </p:spTree>
    <p:extLst>
      <p:ext uri="{BB962C8B-B14F-4D97-AF65-F5344CB8AC3E}">
        <p14:creationId xmlns:p14="http://schemas.microsoft.com/office/powerpoint/2010/main" val="238193469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9F8C79-9DA2-42AB-8E07-B58F636B799A}"/>
              </a:ext>
            </a:extLst>
          </p:cNvPr>
          <p:cNvPicPr>
            <a:picLocks noChangeAspect="1"/>
          </p:cNvPicPr>
          <p:nvPr/>
        </p:nvPicPr>
        <p:blipFill>
          <a:blip r:embed="rId2"/>
          <a:stretch>
            <a:fillRect/>
          </a:stretch>
        </p:blipFill>
        <p:spPr>
          <a:xfrm>
            <a:off x="0" y="788796"/>
            <a:ext cx="12192000" cy="5280409"/>
          </a:xfrm>
          <a:prstGeom prst="rect">
            <a:avLst/>
          </a:prstGeom>
        </p:spPr>
      </p:pic>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3"/>
          <a:srcRect l="1" t="93604" r="859"/>
          <a:stretch/>
        </p:blipFill>
        <p:spPr>
          <a:xfrm>
            <a:off x="-1" y="6069205"/>
            <a:ext cx="12192001" cy="788796"/>
          </a:xfrm>
          <a:prstGeom prst="rect">
            <a:avLst/>
          </a:prstGeom>
        </p:spPr>
      </p:pic>
      <p:pic>
        <p:nvPicPr>
          <p:cNvPr id="3" name="Picture 2">
            <a:extLst>
              <a:ext uri="{FF2B5EF4-FFF2-40B4-BE49-F238E27FC236}">
                <a16:creationId xmlns:a16="http://schemas.microsoft.com/office/drawing/2014/main" id="{76B14496-3B89-4105-96A5-35864965EF20}"/>
              </a:ext>
            </a:extLst>
          </p:cNvPr>
          <p:cNvPicPr>
            <a:picLocks noChangeAspect="1"/>
          </p:cNvPicPr>
          <p:nvPr/>
        </p:nvPicPr>
        <p:blipFill rotWithShape="1">
          <a:blip r:embed="rId4"/>
          <a:srcRect b="79603"/>
          <a:stretch/>
        </p:blipFill>
        <p:spPr>
          <a:xfrm>
            <a:off x="0" y="0"/>
            <a:ext cx="12192000" cy="788796"/>
          </a:xfrm>
          <a:prstGeom prst="rect">
            <a:avLst/>
          </a:prstGeom>
        </p:spPr>
      </p:pic>
      <p:sp>
        <p:nvSpPr>
          <p:cNvPr id="5" name="TextBox 4">
            <a:extLst>
              <a:ext uri="{FF2B5EF4-FFF2-40B4-BE49-F238E27FC236}">
                <a16:creationId xmlns:a16="http://schemas.microsoft.com/office/drawing/2014/main" id="{71524A17-B872-4D48-B77A-178977E9AB8E}"/>
              </a:ext>
            </a:extLst>
          </p:cNvPr>
          <p:cNvSpPr txBox="1"/>
          <p:nvPr/>
        </p:nvSpPr>
        <p:spPr>
          <a:xfrm>
            <a:off x="1624405" y="1645920"/>
            <a:ext cx="8552329" cy="1323439"/>
          </a:xfrm>
          <a:prstGeom prst="rect">
            <a:avLst/>
          </a:prstGeom>
          <a:noFill/>
        </p:spPr>
        <p:txBody>
          <a:bodyPr wrap="square" rtlCol="0">
            <a:spAutoFit/>
          </a:bodyPr>
          <a:lstStyle/>
          <a:p>
            <a:r>
              <a:rPr lang="en-ZA" sz="8000" dirty="0">
                <a:latin typeface="Avenir Medium"/>
              </a:rPr>
              <a:t>Thank you!</a:t>
            </a:r>
          </a:p>
        </p:txBody>
      </p:sp>
    </p:spTree>
    <p:extLst>
      <p:ext uri="{BB962C8B-B14F-4D97-AF65-F5344CB8AC3E}">
        <p14:creationId xmlns:p14="http://schemas.microsoft.com/office/powerpoint/2010/main" val="22424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3:  Overview</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spcBef>
                <a:spcPct val="50000"/>
              </a:spcBef>
              <a:buSzTx/>
              <a:buFont typeface="+mj-lt"/>
              <a:buAutoNum type="arabicPeriod"/>
            </a:pPr>
            <a:r>
              <a:rPr lang="en-ZA" altLang="en-US" sz="2400" dirty="0">
                <a:latin typeface="Avenir Medium" charset="0"/>
              </a:rPr>
              <a:t>Welcome (5min)</a:t>
            </a:r>
          </a:p>
          <a:p>
            <a:pPr marL="344170" indent="-344170">
              <a:spcBef>
                <a:spcPct val="50000"/>
              </a:spcBef>
              <a:buSzTx/>
              <a:buFont typeface="+mj-lt"/>
              <a:buAutoNum type="arabicPeriod"/>
            </a:pPr>
            <a:r>
              <a:rPr lang="en-ZA" altLang="en-US" sz="2400" dirty="0">
                <a:latin typeface="Avenir Medium" charset="0"/>
              </a:rPr>
              <a:t>Framing The Session(5min)</a:t>
            </a:r>
          </a:p>
          <a:p>
            <a:pPr marL="344170" indent="-344170">
              <a:spcBef>
                <a:spcPct val="50000"/>
              </a:spcBef>
              <a:buSzTx/>
              <a:buFont typeface="+mj-lt"/>
              <a:buAutoNum type="arabicPeriod"/>
            </a:pPr>
            <a:r>
              <a:rPr lang="en-ZA" altLang="en-US" sz="2400" dirty="0">
                <a:latin typeface="Avenir Medium" charset="0"/>
              </a:rPr>
              <a:t>Aims &amp; Objectives(5min)</a:t>
            </a:r>
          </a:p>
          <a:p>
            <a:pPr marL="344170" indent="-344170">
              <a:spcBef>
                <a:spcPct val="50000"/>
              </a:spcBef>
              <a:buSzTx/>
              <a:buFont typeface="+mj-lt"/>
              <a:buAutoNum type="arabicPeriod"/>
            </a:pPr>
            <a:r>
              <a:rPr lang="en-ZA" altLang="en-US" sz="2400" dirty="0">
                <a:latin typeface="Avenir Medium"/>
                <a:ea typeface="ＭＳ Ｐゴシック"/>
              </a:rPr>
              <a:t>Activity 1: Breaking Point (30min)</a:t>
            </a:r>
          </a:p>
          <a:p>
            <a:pPr marL="344170" indent="-344170">
              <a:spcBef>
                <a:spcPct val="50000"/>
              </a:spcBef>
              <a:buSzTx/>
              <a:buFont typeface="+mj-lt"/>
              <a:buAutoNum type="arabicPeriod"/>
            </a:pPr>
            <a:r>
              <a:rPr lang="en-ZA" altLang="en-US" sz="2400" dirty="0">
                <a:latin typeface="Avenir Medium"/>
                <a:ea typeface="ＭＳ Ｐゴシック"/>
              </a:rPr>
              <a:t>Activity 2: ‘What is rape culture?’ (30min)</a:t>
            </a:r>
          </a:p>
          <a:p>
            <a:pPr marL="344170" indent="-344170">
              <a:spcBef>
                <a:spcPct val="50000"/>
              </a:spcBef>
              <a:buSzTx/>
              <a:buFont typeface="+mj-lt"/>
              <a:buAutoNum type="arabicPeriod"/>
            </a:pPr>
            <a:r>
              <a:rPr lang="en-ZA" altLang="en-US" sz="2400" dirty="0">
                <a:latin typeface="Avenir Medium" charset="0"/>
              </a:rPr>
              <a:t>Reflections</a:t>
            </a: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rtlCol="0">
            <a:spAutoFit/>
          </a:bodyPr>
          <a:lstStyle/>
          <a:p>
            <a:r>
              <a:rPr lang="en-ZA" b="1" dirty="0"/>
              <a:t>Roadmap for Today!</a:t>
            </a:r>
          </a:p>
        </p:txBody>
      </p:sp>
    </p:spTree>
    <p:extLst>
      <p:ext uri="{BB962C8B-B14F-4D97-AF65-F5344CB8AC3E}">
        <p14:creationId xmlns:p14="http://schemas.microsoft.com/office/powerpoint/2010/main" val="4087522082"/>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614107" y="839096"/>
            <a:ext cx="7022261" cy="457696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i="1" dirty="0">
                <a:solidFill>
                  <a:schemeClr val="bg1">
                    <a:lumMod val="95000"/>
                    <a:lumOff val="5000"/>
                  </a:schemeClr>
                </a:solidFill>
                <a:latin typeface="Avenir Medium"/>
                <a:ea typeface="+mj-ea"/>
                <a:cs typeface="+mj-cs"/>
              </a:rPr>
              <a:t>" The Violence I should Underscore comes in different forms. It is direct and Indirect. It is against Children, against women, against other men and against the self " </a:t>
            </a:r>
          </a:p>
          <a:p>
            <a:pPr marL="342900" indent="-342900" algn="ctr">
              <a:lnSpc>
                <a:spcPct val="90000"/>
              </a:lnSpc>
              <a:spcBef>
                <a:spcPct val="0"/>
              </a:spcBef>
              <a:spcAft>
                <a:spcPts val="600"/>
              </a:spcAft>
              <a:buFont typeface="Calibri"/>
              <a:buChar char="-"/>
            </a:pPr>
            <a:r>
              <a:rPr lang="en-US" sz="2400" b="1" i="1" dirty="0">
                <a:solidFill>
                  <a:schemeClr val="bg1">
                    <a:lumMod val="95000"/>
                    <a:lumOff val="5000"/>
                  </a:schemeClr>
                </a:solidFill>
                <a:latin typeface="Avenir Medium"/>
                <a:ea typeface="+mj-ea"/>
                <a:cs typeface="+mj-cs"/>
              </a:rPr>
              <a:t>Kopano </a:t>
            </a:r>
            <a:r>
              <a:rPr lang="en-US" sz="2400" b="1" i="1" dirty="0" err="1">
                <a:solidFill>
                  <a:schemeClr val="bg1">
                    <a:lumMod val="95000"/>
                    <a:lumOff val="5000"/>
                  </a:schemeClr>
                </a:solidFill>
                <a:latin typeface="Avenir Medium"/>
                <a:ea typeface="+mj-ea"/>
                <a:cs typeface="+mj-cs"/>
              </a:rPr>
              <a:t>Ratele</a:t>
            </a: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6104794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buFont typeface="Arial" panose="05000000000000000000" pitchFamily="2" charset="2"/>
              <a:buChar char="•"/>
            </a:pPr>
            <a:r>
              <a:rPr lang="en-ZA" sz="2400" dirty="0">
                <a:latin typeface="Avenir Medium"/>
                <a:ea typeface="ＭＳ Ｐゴシック"/>
              </a:rPr>
              <a:t>In the last session we explored - beliefs, how they can be limiting and how to think about them critically. </a:t>
            </a:r>
          </a:p>
          <a:p>
            <a:pPr marL="344170" indent="-344170" algn="just">
              <a:buFont typeface="Arial" panose="05000000000000000000" pitchFamily="2" charset="2"/>
              <a:buChar char="•"/>
            </a:pPr>
            <a:r>
              <a:rPr lang="en-ZA" sz="2400" dirty="0">
                <a:latin typeface="Avenir Medium"/>
                <a:ea typeface="ＭＳ Ｐゴシック"/>
              </a:rPr>
              <a:t>We also briefly touched on the link between gender norms, and their link to violence. </a:t>
            </a:r>
          </a:p>
          <a:p>
            <a:pPr marL="344170" indent="-344170" algn="just">
              <a:buFont typeface="Arial" panose="05000000000000000000" pitchFamily="2" charset="2"/>
              <a:buChar char="•"/>
            </a:pPr>
            <a:r>
              <a:rPr lang="en-ZA" sz="2400" dirty="0">
                <a:latin typeface="Avenir Medium"/>
                <a:ea typeface="ＭＳ Ｐゴシック"/>
              </a:rPr>
              <a:t>In this session, we examine this link in more depth, as we look at the connection between masculine norms and violence to ourselves and to other</a:t>
            </a:r>
            <a:r>
              <a:rPr lang="en-ZA" sz="2800" dirty="0">
                <a:latin typeface="Avenir Medium"/>
                <a:ea typeface="ＭＳ Ｐゴシック"/>
              </a:rPr>
              <a:t>s.</a:t>
            </a: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r>
              <a:rPr lang="en-ZA" b="1" dirty="0"/>
              <a:t>Framing the session</a:t>
            </a:r>
            <a:endParaRPr lang="en-ZA" b="1" dirty="0">
              <a:cs typeface="Arial"/>
            </a:endParaRPr>
          </a:p>
        </p:txBody>
      </p:sp>
    </p:spTree>
    <p:extLst>
      <p:ext uri="{BB962C8B-B14F-4D97-AF65-F5344CB8AC3E}">
        <p14:creationId xmlns:p14="http://schemas.microsoft.com/office/powerpoint/2010/main" val="2246456622"/>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540278" y="853112"/>
            <a:ext cx="115106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r>
              <a:rPr lang="en-ZA" sz="2400" dirty="0">
                <a:latin typeface="Avenir Medium"/>
                <a:ea typeface="ＭＳ Ｐゴシック"/>
                <a:cs typeface="Arial"/>
              </a:rPr>
              <a:t>According to the world health organization, violence entails the intentional use of physical force or power, threatened or actual, that either results in or has a high likelihood of resulting in injury, death, psychological harm, maldevelopment or deprivation. (World Health Organization, 2002)</a:t>
            </a:r>
          </a:p>
          <a:p>
            <a:pPr marL="0" indent="0" algn="just">
              <a:buNone/>
            </a:pPr>
            <a:endParaRPr lang="en-ZA" sz="2400" dirty="0">
              <a:latin typeface="Avenir Medium"/>
              <a:ea typeface="ＭＳ Ｐゴシック"/>
              <a:cs typeface="Arial"/>
            </a:endParaRPr>
          </a:p>
          <a:p>
            <a:pPr marL="344170" indent="-344170" algn="just"/>
            <a:r>
              <a:rPr lang="en-ZA" sz="2400" dirty="0">
                <a:latin typeface="Avenir Medium"/>
                <a:ea typeface="ＭＳ Ｐゴシック"/>
                <a:cs typeface="Arial"/>
              </a:rPr>
              <a:t>Violence can be self-directed, directed against others or structural in nature. High levels of violence and crime in regions such as South Africa are often the symptoms of underlying social, economic, and political challenges such as social inequality, rapid urbanisation, poverty, unemployment, and institutional limitations. (Safety and Violence Initiative, 2019)</a:t>
            </a:r>
            <a:endParaRPr lang="en-ZA" dirty="0">
              <a:latin typeface="Avenir Medium"/>
              <a:cs typeface="Arial"/>
            </a:endParaRPr>
          </a:p>
          <a:p>
            <a:pPr marL="344170" indent="-344170">
              <a:buNone/>
            </a:pPr>
            <a:endParaRPr lang="en-ZA" sz="2400" dirty="0">
              <a:latin typeface="Arial"/>
              <a:ea typeface="ＭＳ Ｐゴシック"/>
              <a:cs typeface="Arial"/>
            </a:endParaRPr>
          </a:p>
          <a:p>
            <a:pPr marL="344170" indent="-344170">
              <a:spcBef>
                <a:spcPct val="50000"/>
              </a:spcBef>
              <a:buAutoNum type="arabicPeriod"/>
            </a:pPr>
            <a:endParaRPr lang="en-ZA" sz="2400" dirty="0">
              <a:latin typeface="Arial"/>
              <a:ea typeface="ＭＳ Ｐゴシック"/>
              <a:cs typeface="Arial"/>
            </a:endParaRPr>
          </a:p>
          <a:p>
            <a:pPr marL="344170" indent="-344170">
              <a:buNone/>
            </a:pPr>
            <a:endParaRPr lang="en-ZA" sz="2400" dirty="0">
              <a:latin typeface="Avenir Book"/>
              <a:ea typeface="ＭＳ Ｐゴシック"/>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848722"/>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29705496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385818" y="1192922"/>
            <a:ext cx="11613622"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r>
              <a:rPr lang="en-ZA" sz="2400" dirty="0">
                <a:latin typeface="Avenir Medium"/>
                <a:ea typeface="ＭＳ Ｐゴシック"/>
                <a:cs typeface="Arial"/>
              </a:rPr>
              <a:t>In this regard, South Africa’s history of colonialism, and apartheid means that violence is something we must contend with daily. From the spatial inequality, degradation, and material deprivation that characterize township life, to domestic abuse, gang violence or sexual assault; South Africa has a lot of work to do to lessen the occurrence of violence and its impact. To do this well, it is important to understand the intersectional causes violence in society and its gendered nature. </a:t>
            </a:r>
            <a:endParaRPr lang="en-ZA" dirty="0">
              <a:cs typeface="Arial"/>
            </a:endParaRPr>
          </a:p>
          <a:p>
            <a:pPr marL="344170" indent="-344170" algn="just">
              <a:buNone/>
            </a:pPr>
            <a:endParaRPr lang="en-ZA" sz="2400" dirty="0">
              <a:latin typeface="Avenir Medium"/>
              <a:ea typeface="ＭＳ Ｐゴシック"/>
              <a:cs typeface="Segoe UI"/>
            </a:endParaRPr>
          </a:p>
          <a:p>
            <a:pPr marL="344170" indent="-344170" algn="just">
              <a:buNone/>
            </a:pPr>
            <a:endParaRPr lang="en-ZA"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412980231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21277" y="884003"/>
            <a:ext cx="10789839"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buSzTx/>
              <a:buFont typeface="Wingdings"/>
              <a:buChar char="§"/>
            </a:pPr>
            <a:endParaRPr lang="en-ZA" sz="2400" dirty="0">
              <a:latin typeface="Arial"/>
              <a:ea typeface="ＭＳ Ｐゴシック"/>
              <a:cs typeface="Arial"/>
            </a:endParaRPr>
          </a:p>
          <a:p>
            <a:pPr marL="344170" indent="-344170" algn="just">
              <a:buFont typeface="Wingdings"/>
              <a:buChar char="§"/>
            </a:pPr>
            <a:r>
              <a:rPr lang="en-ZA" sz="2400" dirty="0">
                <a:latin typeface="Avenir Medium"/>
                <a:ea typeface="ＭＳ Ｐゴシック"/>
                <a:cs typeface="Arial"/>
              </a:rPr>
              <a:t>Over the years, sociologist have found that violence – murder, rape, intimate partner violence or gang related committed against women, children, or men, is predominately committed by men (Barker, 2018). Globally, men are also more likely to suffer from addiction, suicide, or be the victim of homicide. (Clowes, 2013) (Jewkes)</a:t>
            </a:r>
            <a:endParaRPr lang="en-US" sz="2400" dirty="0">
              <a:latin typeface="Avenir Medium"/>
              <a:ea typeface="ＭＳ Ｐゴシック"/>
              <a:cs typeface="Arial"/>
            </a:endParaRPr>
          </a:p>
          <a:p>
            <a:pPr marL="344170" indent="-344170" algn="just">
              <a:buFont typeface="Wingdings"/>
              <a:buChar char="§"/>
            </a:pPr>
            <a:endParaRPr lang="en-ZA" sz="2400" dirty="0">
              <a:latin typeface="Avenir Medium"/>
              <a:ea typeface="ＭＳ Ｐゴシック"/>
              <a:cs typeface="Arial"/>
            </a:endParaRPr>
          </a:p>
          <a:p>
            <a:pPr marL="344170" indent="-344170" algn="just">
              <a:buSzTx/>
              <a:buFont typeface="Wingdings"/>
              <a:buChar char="§"/>
            </a:pPr>
            <a:r>
              <a:rPr lang="en-ZA" sz="2400" dirty="0">
                <a:latin typeface="Avenir Medium"/>
                <a:ea typeface="ＭＳ Ｐゴシック"/>
                <a:cs typeface="Arial"/>
              </a:rPr>
              <a:t>While it is tempting to explain the above findings, through biology and its assumption that men are naturally more violent; this is too simplistic. </a:t>
            </a:r>
            <a:endParaRPr lang="en-US" sz="2400" dirty="0">
              <a:latin typeface="Avenir Medium"/>
              <a:ea typeface="ＭＳ Ｐゴシック"/>
              <a:cs typeface="Arial"/>
            </a:endParaRPr>
          </a:p>
          <a:p>
            <a:pPr marL="0" indent="0" algn="just">
              <a:buSzTx/>
              <a:buNone/>
            </a:pPr>
            <a:endParaRPr lang="en-ZA" sz="2400" dirty="0">
              <a:latin typeface="Avenir Medium"/>
              <a:ea typeface="ＭＳ Ｐゴシック"/>
              <a:cs typeface="Arial"/>
            </a:endParaRPr>
          </a:p>
          <a:p>
            <a:pPr marL="344170" indent="-344170" algn="just">
              <a:buSzTx/>
              <a:buFont typeface="Wingdings"/>
              <a:buChar char="§"/>
            </a:pPr>
            <a:r>
              <a:rPr lang="en-ZA" sz="2400" dirty="0">
                <a:latin typeface="Avenir Medium"/>
                <a:ea typeface="ＭＳ Ｐゴシック"/>
                <a:cs typeface="Arial"/>
              </a:rPr>
              <a:t>Violence involves complex web of intersecting elements, including   social conditions, life circumstances, childhood experiences, political economy, gender attitudes, and more. (Barker, 2018)</a:t>
            </a:r>
            <a:endParaRPr lang="en-US" sz="2400" dirty="0">
              <a:latin typeface="Avenir Medium"/>
              <a:ea typeface="ＭＳ Ｐゴシック"/>
              <a:cs typeface="Arial"/>
            </a:endParaRPr>
          </a:p>
          <a:p>
            <a:pPr marL="344170" indent="-344170" algn="just">
              <a:buSzTx/>
              <a:buFont typeface="Wingdings"/>
              <a:buChar char="§"/>
            </a:pPr>
            <a:endParaRPr lang="en-US"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133440072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869790" y="1172328"/>
            <a:ext cx="10326461"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Font typeface="Wingdings,Sans-Serif"/>
              <a:buChar char="§"/>
            </a:pPr>
            <a:r>
              <a:rPr lang="en-ZA" sz="2400" dirty="0">
                <a:latin typeface="Avenir Medium"/>
                <a:ea typeface="ＭＳ Ｐゴシック"/>
                <a:cs typeface="Arial"/>
              </a:rPr>
              <a:t>In terms of gender attitudes, it has been found that dominate beliefs about the performance of manhood and what it means to be man are the some of the driving forces behind the violence described above. (Safety and Violence Initiative, 2019).</a:t>
            </a:r>
            <a:endParaRPr lang="en-US" sz="2400" dirty="0">
              <a:latin typeface="Avenir Medium"/>
              <a:ea typeface="ＭＳ Ｐゴシック"/>
              <a:cs typeface="Arial"/>
            </a:endParaRPr>
          </a:p>
          <a:p>
            <a:pPr marL="0" indent="0" algn="just">
              <a:buNone/>
            </a:pPr>
            <a:endParaRPr lang="en-ZA" sz="2400" dirty="0">
              <a:latin typeface="Avenir Medium"/>
              <a:ea typeface="ＭＳ Ｐゴシック"/>
              <a:cs typeface="Arial"/>
            </a:endParaRPr>
          </a:p>
          <a:p>
            <a:pPr marL="344170" indent="-344170" algn="just">
              <a:buFont typeface="Wingdings,Sans-Serif"/>
              <a:buChar char="§"/>
            </a:pPr>
            <a:r>
              <a:rPr lang="en-ZA" sz="2400" dirty="0">
                <a:latin typeface="Avenir Medium"/>
                <a:ea typeface="ＭＳ Ｐゴシック"/>
                <a:cs typeface="Arial"/>
              </a:rPr>
              <a:t>In short society has entrenched the idea that sexual violence, and the violence committed by men, is a normal and inevitable part of life. From childhood, boys are often taught and expected to act in ways characterized by high levels of aggression, withdrawal, sexual activity denial-avoidance and low concern for the needs of others. (Hooks, 2004)</a:t>
            </a:r>
            <a:endParaRPr lang="en-US" sz="2400" dirty="0">
              <a:latin typeface="Avenir Medium"/>
              <a:ea typeface="ＭＳ Ｐゴシック"/>
              <a:cs typeface="Arial"/>
            </a:endParaRPr>
          </a:p>
          <a:p>
            <a:pPr marL="344170" indent="-344170" algn="just">
              <a:spcBef>
                <a:spcPct val="50000"/>
              </a:spcBef>
              <a:buAutoNum type="arabicPeriod"/>
            </a:pPr>
            <a:endParaRPr lang="en-ZA" sz="1600" dirty="0">
              <a:latin typeface="Avenir Medium"/>
              <a:ea typeface="ＭＳ Ｐゴシック"/>
              <a:cs typeface="Arial"/>
            </a:endParaRPr>
          </a:p>
          <a:p>
            <a:pPr marL="344170" indent="-344170">
              <a:spcBef>
                <a:spcPct val="50000"/>
              </a:spcBef>
              <a:buSzTx/>
              <a:buFont typeface="Arial"/>
              <a:buAutoNum type="arabicPeriod"/>
            </a:pPr>
            <a:endParaRPr lang="en-ZA" sz="2400" dirty="0">
              <a:latin typeface="Arial"/>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1952741600"/>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Aims &amp; Objectives</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spcBef>
                <a:spcPct val="50000"/>
              </a:spcBef>
              <a:buSzTx/>
              <a:buFont typeface="+mj-lt"/>
              <a:buAutoNum type="arabicPeriod"/>
            </a:pPr>
            <a:r>
              <a:rPr lang="en-ZA" altLang="en-US" sz="2400" dirty="0">
                <a:latin typeface="Avenir Medium"/>
                <a:ea typeface="ＭＳ Ｐゴシック"/>
              </a:rPr>
              <a:t>Understand Gendered Roles and their connection to Violence</a:t>
            </a:r>
          </a:p>
          <a:p>
            <a:pPr marL="344170" indent="-344170">
              <a:spcBef>
                <a:spcPct val="50000"/>
              </a:spcBef>
              <a:buSzTx/>
              <a:buFont typeface="+mj-lt"/>
              <a:buAutoNum type="arabicPeriod"/>
            </a:pPr>
            <a:r>
              <a:rPr lang="en-ZA" altLang="en-US" sz="2400" dirty="0">
                <a:latin typeface="Avenir Medium"/>
                <a:ea typeface="ＭＳ Ｐゴシック"/>
              </a:rPr>
              <a:t>Explore how this plays out at a personal level</a:t>
            </a:r>
          </a:p>
          <a:p>
            <a:pPr marL="344170" indent="-344170">
              <a:spcBef>
                <a:spcPct val="50000"/>
              </a:spcBef>
              <a:buSzTx/>
              <a:buAutoNum type="arabicPeriod"/>
            </a:pPr>
            <a:r>
              <a:rPr lang="en-ZA" altLang="en-US" sz="2400" dirty="0">
                <a:latin typeface="Avenir Medium"/>
                <a:ea typeface="ＭＳ Ｐゴシック"/>
              </a:rPr>
              <a:t>Unpack ‘ rape culture’, and challenge the beliefs which perpetuate it</a:t>
            </a:r>
          </a:p>
          <a:p>
            <a:pPr marL="344170" indent="-344170">
              <a:spcBef>
                <a:spcPct val="50000"/>
              </a:spcBef>
              <a:buSzTx/>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3657154961"/>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ca15c2f-6926-4c9e-ba8f-ce2429ed8c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9B32F64380464C9F18C670DA3F0A68" ma:contentTypeVersion="16" ma:contentTypeDescription="Create a new document." ma:contentTypeScope="" ma:versionID="1acb7aa5b8ec79807b7311e4e875525b">
  <xsd:schema xmlns:xsd="http://www.w3.org/2001/XMLSchema" xmlns:xs="http://www.w3.org/2001/XMLSchema" xmlns:p="http://schemas.microsoft.com/office/2006/metadata/properties" xmlns:ns3="2ca15c2f-6926-4c9e-ba8f-ce2429ed8cf2" xmlns:ns4="15e12444-d6f9-45a0-ab48-c6e4396a8056" targetNamespace="http://schemas.microsoft.com/office/2006/metadata/properties" ma:root="true" ma:fieldsID="56d151a675d5c390c249038fe0757bf3" ns3:_="" ns4:_="">
    <xsd:import namespace="2ca15c2f-6926-4c9e-ba8f-ce2429ed8cf2"/>
    <xsd:import namespace="15e12444-d6f9-45a0-ab48-c6e4396a80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15c2f-6926-4c9e-ba8f-ce2429ed8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12444-d6f9-45a0-ab48-c6e4396a80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CF4F0-B7F5-42D5-94DB-1C0BC48626EF}">
  <ds:schemaRefs>
    <ds:schemaRef ds:uri="15e12444-d6f9-45a0-ab48-c6e4396a8056"/>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2ca15c2f-6926-4c9e-ba8f-ce2429ed8cf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B3EA2C1-5E93-46E1-B51A-143CE425F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15c2f-6926-4c9e-ba8f-ce2429ed8cf2"/>
    <ds:schemaRef ds:uri="15e12444-d6f9-45a0-ab48-c6e4396a8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9C40C-C897-45F1-92E0-B34AD461C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17126</TotalTime>
  <Words>1121</Words>
  <Application>Microsoft Office PowerPoint</Application>
  <PresentationFormat>Widescreen</PresentationFormat>
  <Paragraphs>224</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Avenir Book</vt:lpstr>
      <vt:lpstr>Avenir Medium</vt:lpstr>
      <vt:lpstr>Calibri</vt:lpstr>
      <vt:lpstr>Calibri Light</vt:lpstr>
      <vt:lpstr>Times New Roman</vt:lpstr>
      <vt:lpstr>Wingdings</vt:lpstr>
      <vt:lpstr>Wingdings,Sans-Serif</vt:lpstr>
      <vt:lpstr>Office Theme</vt:lpstr>
      <vt:lpstr>Default Design</vt:lpstr>
      <vt:lpstr>Session 3: Masculinity &amp;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Erickson, Beverley (Mrs) (Summerstrand Campus North)</dc:creator>
  <cp:lastModifiedBy>Danisa, Dan (Mr) (Summerstrand Campus South)</cp:lastModifiedBy>
  <cp:revision>439</cp:revision>
  <dcterms:created xsi:type="dcterms:W3CDTF">2021-11-09T09:46:22Z</dcterms:created>
  <dcterms:modified xsi:type="dcterms:W3CDTF">2024-01-15T12:41:23Z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0x010100AC9B32F64380464C9F18C670DA3F0A68</vt:lpwstr>
  </property>
</Properties>
</file>